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heme/themeOverride4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5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6.xml" ContentType="application/vnd.openxmlformats-officedocument.themeOverride+xml"/>
  <Override PartName="/ppt/tags/tag14.xml" ContentType="application/vnd.openxmlformats-officedocument.presentationml.tags+xml"/>
  <Override PartName="/ppt/theme/themeOverride7.xml" ContentType="application/vnd.openxmlformats-officedocument.themeOverride+xml"/>
  <Override PartName="/ppt/tags/tag15.xml" ContentType="application/vnd.openxmlformats-officedocument.presentationml.tags+xml"/>
  <Override PartName="/ppt/theme/themeOverride8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9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10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1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2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13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Override14.xml" ContentType="application/vnd.openxmlformats-officedocument.themeOverr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15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6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17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8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9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Override20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21.xml" ContentType="application/vnd.openxmlformats-officedocument.themeOverride+xml"/>
  <Override PartName="/ppt/tags/tag42.xml" ContentType="application/vnd.openxmlformats-officedocument.presentationml.tags+xml"/>
  <Override PartName="/ppt/theme/themeOverride2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23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Override24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25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26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27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28.xml" ContentType="application/vnd.openxmlformats-officedocument.themeOverride+xml"/>
  <Override PartName="/ppt/tags/tag55.xml" ContentType="application/vnd.openxmlformats-officedocument.presentationml.tags+xml"/>
  <Override PartName="/ppt/theme/themeOverride29.xml" ContentType="application/vnd.openxmlformats-officedocument.themeOverr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ags/tag58.xml" ContentType="application/vnd.openxmlformats-officedocument.presentationml.tags+xml"/>
  <Override PartName="/ppt/theme/themeOverride33.xml" ContentType="application/vnd.openxmlformats-officedocument.themeOverride+xml"/>
  <Override PartName="/ppt/tags/tag59.xml" ContentType="application/vnd.openxmlformats-officedocument.presentationml.tags+xml"/>
  <Override PartName="/ppt/theme/themeOverride34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35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Override36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37.xml" ContentType="application/vnd.openxmlformats-officedocument.themeOverride+xml"/>
  <Override PartName="/ppt/tags/tag66.xml" ContentType="application/vnd.openxmlformats-officedocument.presentationml.tags+xml"/>
  <Override PartName="/ppt/theme/themeOverride38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Override39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40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Override41.xml" ContentType="application/vnd.openxmlformats-officedocument.themeOverr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Override42.xml" ContentType="application/vnd.openxmlformats-officedocument.themeOverr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43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44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Override45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Override46.xml" ContentType="application/vnd.openxmlformats-officedocument.themeOverride+xml"/>
  <Override PartName="/ppt/tags/tag83.xml" ContentType="application/vnd.openxmlformats-officedocument.presentationml.tags+xml"/>
  <Override PartName="/ppt/theme/themeOverride47.xml" ContentType="application/vnd.openxmlformats-officedocument.themeOverr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Override48.xml" ContentType="application/vnd.openxmlformats-officedocument.themeOverr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heme/themeOverride49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Override50.xml" ContentType="application/vnd.openxmlformats-officedocument.themeOverr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Override51.xml" ContentType="application/vnd.openxmlformats-officedocument.themeOverr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Override52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Override53.xml" ContentType="application/vnd.openxmlformats-officedocument.themeOverr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Override54.xml" ContentType="application/vnd.openxmlformats-officedocument.themeOverr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Override55.xml" ContentType="application/vnd.openxmlformats-officedocument.themeOverr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heme/themeOverride71.xml" ContentType="application/vnd.openxmlformats-officedocument.themeOverr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heme/themeOverride72.xml" ContentType="application/vnd.openxmlformats-officedocument.themeOverr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Override73.xml" ContentType="application/vnd.openxmlformats-officedocument.themeOverr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heme/themeOverride74.xml" ContentType="application/vnd.openxmlformats-officedocument.themeOverr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heme/themeOverride75.xml" ContentType="application/vnd.openxmlformats-officedocument.themeOverr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Override76.xml" ContentType="application/vnd.openxmlformats-officedocument.themeOverr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77.xml" ContentType="application/vnd.openxmlformats-officedocument.themeOverr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Override78.xml" ContentType="application/vnd.openxmlformats-officedocument.themeOverr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Override79.xml" ContentType="application/vnd.openxmlformats-officedocument.themeOverr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Override80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Override81.xml" ContentType="application/vnd.openxmlformats-officedocument.themeOverr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heme/themeOverride82.xml" ContentType="application/vnd.openxmlformats-officedocument.themeOverr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heme/themeOverride83.xml" ContentType="application/vnd.openxmlformats-officedocument.themeOverr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84.xml" ContentType="application/vnd.openxmlformats-officedocument.themeOverride+xml"/>
  <Override PartName="/ppt/tags/tag130.xml" ContentType="application/vnd.openxmlformats-officedocument.presentationml.tags+xml"/>
  <Override PartName="/ppt/theme/themeOverride85.xml" ContentType="application/vnd.openxmlformats-officedocument.themeOverr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heme/themeOverride86.xml" ContentType="application/vnd.openxmlformats-officedocument.themeOverr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heme/themeOverride87.xml" ContentType="application/vnd.openxmlformats-officedocument.themeOverr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heme/themeOverride88.xml" ContentType="application/vnd.openxmlformats-officedocument.themeOverr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heme/themeOverride89.xml" ContentType="application/vnd.openxmlformats-officedocument.themeOverr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90.xml" ContentType="application/vnd.openxmlformats-officedocument.themeOverride+xml"/>
  <Override PartName="/ppt/tags/tag141.xml" ContentType="application/vnd.openxmlformats-officedocument.presentationml.tags+xml"/>
  <Override PartName="/ppt/theme/themeOverride91.xml" ContentType="application/vnd.openxmlformats-officedocument.themeOverr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Override92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heme/themeOverride95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98.xml" ContentType="application/vnd.openxmlformats-officedocument.themeOverride+xml"/>
  <Override PartName="/ppt/tags/tag152.xml" ContentType="application/vnd.openxmlformats-officedocument.presentationml.tags+xml"/>
  <Override PartName="/ppt/ink/ink1.xml" ContentType="application/inkml+xml"/>
  <Override PartName="/ppt/theme/themeOverride99.xml" ContentType="application/vnd.openxmlformats-officedocument.themeOverride+xml"/>
  <Override PartName="/ppt/tags/tag153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Override100.xml" ContentType="application/vnd.openxmlformats-officedocument.themeOverr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Override101.xml" ContentType="application/vnd.openxmlformats-officedocument.themeOverride+xml"/>
  <Override PartName="/ppt/ink/ink5.xml" ContentType="application/inkml+xml"/>
  <Override PartName="/ppt/ink/ink6.xml" ContentType="application/inkml+xml"/>
  <Override PartName="/ppt/theme/themeOverride102.xml" ContentType="application/vnd.openxmlformats-officedocument.themeOverride+xml"/>
  <Override PartName="/ppt/tags/tag156.xml" ContentType="application/vnd.openxmlformats-officedocument.presentationml.tags+xml"/>
  <Override PartName="/ppt/theme/themeOverride103.xml" ContentType="application/vnd.openxmlformats-officedocument.themeOverr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04.xml" ContentType="application/vnd.openxmlformats-officedocument.themeOverride+xml"/>
  <Override PartName="/ppt/tags/tag159.xml" ContentType="application/vnd.openxmlformats-officedocument.presentationml.tags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ags/tag160.xml" ContentType="application/vnd.openxmlformats-officedocument.presentationml.tags+xml"/>
  <Override PartName="/ppt/theme/themeOverride107.xml" ContentType="application/vnd.openxmlformats-officedocument.themeOverr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heme/themeOverride108.xml" ContentType="application/vnd.openxmlformats-officedocument.themeOverr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Override109.xml" ContentType="application/vnd.openxmlformats-officedocument.themeOverr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Override110.xml" ContentType="application/vnd.openxmlformats-officedocument.themeOverride+xml"/>
  <Override PartName="/ppt/tags/tag167.xml" ContentType="application/vnd.openxmlformats-officedocument.presentationml.tags+xml"/>
  <Override PartName="/ppt/theme/themeOverride111.xml" ContentType="application/vnd.openxmlformats-officedocument.themeOverride+xml"/>
  <Override PartName="/ppt/tags/tag168.xml" ContentType="application/vnd.openxmlformats-officedocument.presentationml.tags+xml"/>
  <Override PartName="/ppt/theme/themeOverride112.xml" ContentType="application/vnd.openxmlformats-officedocument.themeOverr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heme/themeOverride113.xml" ContentType="application/vnd.openxmlformats-officedocument.themeOverride+xml"/>
  <Override PartName="/ppt/tags/tag171.xml" ContentType="application/vnd.openxmlformats-officedocument.presentationml.tags+xml"/>
  <Override PartName="/ppt/theme/themeOverride114.xml" ContentType="application/vnd.openxmlformats-officedocument.themeOverr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heme/themeOverride115.xml" ContentType="application/vnd.openxmlformats-officedocument.themeOverr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heme/themeOverride116.xml" ContentType="application/vnd.openxmlformats-officedocument.themeOverride+xml"/>
  <Override PartName="/ppt/tags/tag176.xml" ContentType="application/vnd.openxmlformats-officedocument.presentationml.tags+xml"/>
  <Override PartName="/ppt/theme/themeOverride117.xml" ContentType="application/vnd.openxmlformats-officedocument.themeOverr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Override118.xml" ContentType="application/vnd.openxmlformats-officedocument.themeOverr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Override119.xml" ContentType="application/vnd.openxmlformats-officedocument.themeOverr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heme/themeOverride120.xml" ContentType="application/vnd.openxmlformats-officedocument.themeOverr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heme/themeOverride121.xml" ContentType="application/vnd.openxmlformats-officedocument.themeOverr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122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charts/chart1.xml" ContentType="application/vnd.openxmlformats-officedocument.drawingml.chart+xml"/>
  <Override PartName="/ppt/theme/themeOverride123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24.xml" ContentType="application/vnd.openxmlformats-officedocument.themeOverride+xml"/>
  <Override PartName="/ppt/drawings/drawing2.xml" ContentType="application/vnd.openxmlformats-officedocument.drawingml.chartshapes+xml"/>
  <Override PartName="/ppt/theme/themeOverride125.xml" ContentType="application/vnd.openxmlformats-officedocument.themeOverr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heme/themeOverride126.xml" ContentType="application/vnd.openxmlformats-officedocument.themeOverr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heme/themeOverride127.xml" ContentType="application/vnd.openxmlformats-officedocument.themeOverr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heme/themeOverride128.xml" ContentType="application/vnd.openxmlformats-officedocument.themeOverr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heme/themeOverride129.xml" ContentType="application/vnd.openxmlformats-officedocument.themeOverr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130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heme/themeOverride131.xml" ContentType="application/vnd.openxmlformats-officedocument.themeOverr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heme/themeOverride132.xml" ContentType="application/vnd.openxmlformats-officedocument.themeOverr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heme/themeOverride133.xml" ContentType="application/vnd.openxmlformats-officedocument.themeOverr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charts/chart3.xml" ContentType="application/vnd.openxmlformats-officedocument.drawingml.chart+xml"/>
  <Override PartName="/ppt/theme/themeOverride134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35.xml" ContentType="application/vnd.openxmlformats-officedocument.themeOverride+xml"/>
  <Override PartName="/ppt/drawings/drawing4.xml" ContentType="application/vnd.openxmlformats-officedocument.drawingml.chartshapes+xml"/>
  <Override PartName="/ppt/theme/themeOverride136.xml" ContentType="application/vnd.openxmlformats-officedocument.themeOverr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4"/>
  </p:notesMasterIdLst>
  <p:handoutMasterIdLst>
    <p:handoutMasterId r:id="rId135"/>
  </p:handoutMasterIdLst>
  <p:sldIdLst>
    <p:sldId id="39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1" r:id="rId29"/>
    <p:sldId id="285" r:id="rId30"/>
    <p:sldId id="286" r:id="rId31"/>
    <p:sldId id="290" r:id="rId32"/>
    <p:sldId id="288" r:id="rId33"/>
    <p:sldId id="318" r:id="rId34"/>
    <p:sldId id="298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0" r:id="rId50"/>
    <p:sldId id="311" r:id="rId51"/>
    <p:sldId id="313" r:id="rId52"/>
    <p:sldId id="314" r:id="rId53"/>
    <p:sldId id="315" r:id="rId54"/>
    <p:sldId id="316" r:id="rId55"/>
    <p:sldId id="320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370" r:id="rId105"/>
    <p:sldId id="371" r:id="rId106"/>
    <p:sldId id="372" r:id="rId107"/>
    <p:sldId id="373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  <p:sldId id="384" r:id="rId119"/>
    <p:sldId id="385" r:id="rId120"/>
    <p:sldId id="386" r:id="rId121"/>
    <p:sldId id="387" r:id="rId122"/>
    <p:sldId id="388" r:id="rId123"/>
    <p:sldId id="389" r:id="rId124"/>
    <p:sldId id="390" r:id="rId125"/>
    <p:sldId id="391" r:id="rId126"/>
    <p:sldId id="392" r:id="rId127"/>
    <p:sldId id="393" r:id="rId128"/>
    <p:sldId id="394" r:id="rId129"/>
    <p:sldId id="395" r:id="rId130"/>
    <p:sldId id="396" r:id="rId131"/>
    <p:sldId id="397" r:id="rId132"/>
    <p:sldId id="398" r:id="rId133"/>
  </p:sldIdLst>
  <p:sldSz cx="9144000" cy="6858000" type="screen4x3"/>
  <p:notesSz cx="6858000" cy="9144000"/>
  <p:custDataLst>
    <p:tags r:id="rId13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2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1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13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0.22029996345133945"/>
          <c:w val="0.74481714785651798"/>
          <c:h val="0.6795434848785819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CM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val>
            <c:numRef>
              <c:f>Sheet1!$E$2:$E$8</c:f>
              <c:numCache>
                <c:formatCode>General</c:formatCode>
                <c:ptCount val="7"/>
                <c:pt idx="0">
                  <c:v>100</c:v>
                </c:pt>
                <c:pt idx="1">
                  <c:v>65</c:v>
                </c:pt>
                <c:pt idx="2">
                  <c:v>51.67</c:v>
                </c:pt>
                <c:pt idx="3">
                  <c:v>42.5</c:v>
                </c:pt>
                <c:pt idx="4">
                  <c:v>36.67</c:v>
                </c:pt>
                <c:pt idx="5">
                  <c:v>36.67</c:v>
                </c:pt>
                <c:pt idx="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24-4C88-BEEC-AE8CCFF160F2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Cm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val>
            <c:numRef>
              <c:f>Sheet1!$F$2:$F$8</c:f>
              <c:numCache>
                <c:formatCode>General</c:formatCode>
                <c:ptCount val="7"/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13.33</c:v>
                </c:pt>
                <c:pt idx="5">
                  <c:v>36.67</c:v>
                </c:pt>
                <c:pt idx="6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24-4C88-BEEC-AE8CCFF16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6738384"/>
        <c:axId val="-1566742736"/>
      </c:lineChart>
      <c:catAx>
        <c:axId val="-1566738384"/>
        <c:scaling>
          <c:orientation val="minMax"/>
        </c:scaling>
        <c:delete val="0"/>
        <c:axPos val="b"/>
        <c:majorTickMark val="out"/>
        <c:minorTickMark val="none"/>
        <c:tickLblPos val="nextTo"/>
        <c:crossAx val="-1566742736"/>
        <c:crosses val="autoZero"/>
        <c:auto val="1"/>
        <c:lblAlgn val="ctr"/>
        <c:lblOffset val="100"/>
        <c:noMultiLvlLbl val="0"/>
      </c:catAx>
      <c:valAx>
        <c:axId val="-1566742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66738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Georgia" pitchFamily="18" charset="0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98355654261165"/>
          <c:y val="0.1817283667964045"/>
          <c:w val="0.74054142562971037"/>
          <c:h val="0.73146383101563817"/>
        </c:manualLayout>
      </c:layout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C(Q)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Sheet1!$G$2:$G$8</c:f>
              <c:numCache>
                <c:formatCode>General</c:formatCode>
                <c:ptCount val="7"/>
                <c:pt idx="0">
                  <c:v>100</c:v>
                </c:pt>
                <c:pt idx="1">
                  <c:v>130</c:v>
                </c:pt>
                <c:pt idx="2">
                  <c:v>155</c:v>
                </c:pt>
                <c:pt idx="3">
                  <c:v>170</c:v>
                </c:pt>
                <c:pt idx="4">
                  <c:v>183.33</c:v>
                </c:pt>
                <c:pt idx="5">
                  <c:v>220</c:v>
                </c:pt>
                <c:pt idx="6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3-4A9E-B275-AFE9821D5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6742192"/>
        <c:axId val="-1566748176"/>
      </c:lineChart>
      <c:catAx>
        <c:axId val="-156674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-1566748176"/>
        <c:crosses val="autoZero"/>
        <c:auto val="1"/>
        <c:lblAlgn val="ctr"/>
        <c:lblOffset val="100"/>
        <c:noMultiLvlLbl val="0"/>
      </c:catAx>
      <c:valAx>
        <c:axId val="-156674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667421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Georgia" pitchFamily="18" charset="0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36767067988422E-2"/>
          <c:y val="0.16714129483814524"/>
          <c:w val="0.86212659403041236"/>
          <c:h val="0.62531266367229033"/>
        </c:manualLayout>
      </c:layout>
      <c:lineChart>
        <c:grouping val="standard"/>
        <c:varyColors val="0"/>
        <c:ser>
          <c:idx val="2"/>
          <c:order val="0"/>
          <c:tx>
            <c:strRef>
              <c:f>Sheet2!$C$1</c:f>
              <c:strCache>
                <c:ptCount val="1"/>
                <c:pt idx="0">
                  <c:v>CM</c:v>
                </c:pt>
              </c:strCache>
            </c:strRef>
          </c:tx>
          <c:spPr>
            <a:ln w="22225">
              <a:solidFill>
                <a:schemeClr val="bg1">
                  <a:lumMod val="75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bg1">
                  <a:lumMod val="65000"/>
                </a:schemeClr>
              </a:solidFill>
            </c:spPr>
          </c:marker>
          <c:cat>
            <c:numRef>
              <c:f>Sheet2!$A$2:$A$7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 formatCode="0.00">
                  <c:v>0.57735026918962584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cat>
          <c:val>
            <c:numRef>
              <c:f>Sheet2!$C$2:$C$7</c:f>
              <c:numCache>
                <c:formatCode>General</c:formatCode>
                <c:ptCount val="6"/>
                <c:pt idx="1">
                  <c:v>6.75</c:v>
                </c:pt>
                <c:pt idx="2">
                  <c:v>5.4641016151377544</c:v>
                </c:pt>
                <c:pt idx="3">
                  <c:v>6</c:v>
                </c:pt>
                <c:pt idx="4">
                  <c:v>8.5</c:v>
                </c:pt>
                <c:pt idx="5">
                  <c:v>11.333333333333334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F7-4619-8CF6-DE475A36BA81}"/>
            </c:ext>
          </c:extLst>
        </c:ser>
        <c:ser>
          <c:idx val="3"/>
          <c:order val="1"/>
          <c:tx>
            <c:strRef>
              <c:f>Sheet2!$D$1</c:f>
              <c:strCache>
                <c:ptCount val="1"/>
                <c:pt idx="0">
                  <c:v>Cm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x"/>
            <c:size val="5"/>
            <c:spPr>
              <a:ln>
                <a:solidFill>
                  <a:schemeClr val="tx1"/>
                </a:solidFill>
              </a:ln>
            </c:spPr>
          </c:marker>
          <c:cat>
            <c:numRef>
              <c:f>Sheet2!$A$2:$A$7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 formatCode="0.00">
                  <c:v>0.57735026918962584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cat>
          <c:val>
            <c:numRef>
              <c:f>Sheet2!$D$2:$D$7</c:f>
              <c:numCache>
                <c:formatCode>General</c:formatCode>
                <c:ptCount val="6"/>
                <c:pt idx="0">
                  <c:v>2</c:v>
                </c:pt>
                <c:pt idx="1">
                  <c:v>3.5</c:v>
                </c:pt>
                <c:pt idx="2">
                  <c:v>5.4641016151377553</c:v>
                </c:pt>
                <c:pt idx="3">
                  <c:v>8</c:v>
                </c:pt>
                <c:pt idx="4">
                  <c:v>14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F7-4619-8CF6-DE475A36B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6740560"/>
        <c:axId val="-1566750352"/>
      </c:lineChart>
      <c:catAx>
        <c:axId val="-156674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566750352"/>
        <c:crosses val="autoZero"/>
        <c:auto val="1"/>
        <c:lblAlgn val="ctr"/>
        <c:lblOffset val="100"/>
        <c:noMultiLvlLbl val="0"/>
      </c:catAx>
      <c:valAx>
        <c:axId val="-156675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66740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36686983742149"/>
          <c:y val="2.7777777777777776E-2"/>
          <c:w val="0.343915028314355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Georgia" pitchFamily="18" charset="0"/>
        </a:defRPr>
      </a:pPr>
      <a:endParaRPr lang="fr-F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33710854636321"/>
          <c:y val="0.17636808556825134"/>
          <c:w val="0.81075703241430697"/>
          <c:h val="0.5828881854884419"/>
        </c:manualLayout>
      </c:layout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C(Q)</c:v>
                </c:pt>
              </c:strCache>
            </c:strRef>
          </c:tx>
          <c:cat>
            <c:numRef>
              <c:f>Sheet2!$A$2:$A$7</c:f>
              <c:numCache>
                <c:formatCode>General</c:formatCode>
                <c:ptCount val="6"/>
                <c:pt idx="0">
                  <c:v>0</c:v>
                </c:pt>
                <c:pt idx="1">
                  <c:v>0.25</c:v>
                </c:pt>
                <c:pt idx="2" formatCode="0.00">
                  <c:v>0.57735026918962584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cat>
          <c:val>
            <c:numRef>
              <c:f>Sheet2!$B$2:$B$7</c:f>
              <c:numCache>
                <c:formatCode>General</c:formatCode>
                <c:ptCount val="6"/>
                <c:pt idx="0">
                  <c:v>1</c:v>
                </c:pt>
                <c:pt idx="1">
                  <c:v>1.6875</c:v>
                </c:pt>
                <c:pt idx="2">
                  <c:v>3.1547005383792519</c:v>
                </c:pt>
                <c:pt idx="3">
                  <c:v>6</c:v>
                </c:pt>
                <c:pt idx="4">
                  <c:v>17</c:v>
                </c:pt>
                <c:pt idx="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CA-4BA1-A3D8-3C68270D3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6747632"/>
        <c:axId val="-1566751440"/>
      </c:lineChart>
      <c:catAx>
        <c:axId val="-1566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566751440"/>
        <c:crosses val="autoZero"/>
        <c:auto val="1"/>
        <c:lblAlgn val="ctr"/>
        <c:lblOffset val="100"/>
        <c:noMultiLvlLbl val="0"/>
      </c:catAx>
      <c:valAx>
        <c:axId val="-1566751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5667476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DDFCC-85CF-4FB6-859A-2931DA4B085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935218-8CF9-4F9F-B397-85F6C3088E37}">
      <dgm:prSet phldrT="[Texte]"/>
      <dgm:spPr/>
      <dgm:t>
        <a:bodyPr/>
        <a:lstStyle/>
        <a:p>
          <a:r>
            <a:rPr lang="fr-FR" dirty="0" smtClean="0"/>
            <a:t>Inputs</a:t>
          </a:r>
          <a:endParaRPr lang="fr-FR" dirty="0"/>
        </a:p>
      </dgm:t>
    </dgm:pt>
    <dgm:pt modelId="{B8196F53-FA54-4349-8739-3C321161CC92}" type="parTrans" cxnId="{7B339BFB-97EE-418C-BC6A-3651514DA349}">
      <dgm:prSet/>
      <dgm:spPr/>
      <dgm:t>
        <a:bodyPr/>
        <a:lstStyle/>
        <a:p>
          <a:endParaRPr lang="fr-FR"/>
        </a:p>
      </dgm:t>
    </dgm:pt>
    <dgm:pt modelId="{0322FA47-20C9-4F19-807B-EC9CC64C30BD}" type="sibTrans" cxnId="{7B339BFB-97EE-418C-BC6A-3651514DA349}">
      <dgm:prSet/>
      <dgm:spPr/>
      <dgm:t>
        <a:bodyPr/>
        <a:lstStyle/>
        <a:p>
          <a:endParaRPr lang="fr-FR"/>
        </a:p>
      </dgm:t>
    </dgm:pt>
    <dgm:pt modelId="{1040B4D4-6A50-46CA-8B1E-D03F50B61FF4}">
      <dgm:prSet phldrT="[Texte]"/>
      <dgm:spPr/>
      <dgm:t>
        <a:bodyPr/>
        <a:lstStyle/>
        <a:p>
          <a:r>
            <a:rPr lang="fr-FR" dirty="0" smtClean="0"/>
            <a:t>Inputs</a:t>
          </a:r>
          <a:endParaRPr lang="fr-FR" dirty="0"/>
        </a:p>
      </dgm:t>
    </dgm:pt>
    <dgm:pt modelId="{AE16F442-C8A8-4BB0-AF94-BDDEF486092E}" type="parTrans" cxnId="{BD84A804-2949-447B-9359-45FD9742CBE4}">
      <dgm:prSet/>
      <dgm:spPr/>
      <dgm:t>
        <a:bodyPr/>
        <a:lstStyle/>
        <a:p>
          <a:endParaRPr lang="fr-FR"/>
        </a:p>
      </dgm:t>
    </dgm:pt>
    <dgm:pt modelId="{837FF9D5-5B9C-4006-9E37-E4DC5F51562E}" type="sibTrans" cxnId="{BD84A804-2949-447B-9359-45FD9742CBE4}">
      <dgm:prSet/>
      <dgm:spPr/>
      <dgm:t>
        <a:bodyPr/>
        <a:lstStyle/>
        <a:p>
          <a:endParaRPr lang="fr-FR"/>
        </a:p>
      </dgm:t>
    </dgm:pt>
    <dgm:pt modelId="{A00E3E1B-B965-4C7D-B43B-A87697594DEC}">
      <dgm:prSet phldrT="[Texte]"/>
      <dgm:spPr/>
      <dgm:t>
        <a:bodyPr/>
        <a:lstStyle/>
        <a:p>
          <a:r>
            <a:rPr lang="fr-FR" dirty="0" smtClean="0"/>
            <a:t>Inputs</a:t>
          </a:r>
          <a:endParaRPr lang="fr-FR" dirty="0"/>
        </a:p>
      </dgm:t>
    </dgm:pt>
    <dgm:pt modelId="{5B873909-4497-4B8E-8BA5-4D1C218AF723}" type="parTrans" cxnId="{27F63400-EB46-44D5-8419-4042A3F8894F}">
      <dgm:prSet/>
      <dgm:spPr/>
      <dgm:t>
        <a:bodyPr/>
        <a:lstStyle/>
        <a:p>
          <a:endParaRPr lang="fr-FR"/>
        </a:p>
      </dgm:t>
    </dgm:pt>
    <dgm:pt modelId="{BD2668F5-52BD-4C91-9D5D-6E2222EB3DFF}" type="sibTrans" cxnId="{27F63400-EB46-44D5-8419-4042A3F8894F}">
      <dgm:prSet/>
      <dgm:spPr/>
      <dgm:t>
        <a:bodyPr/>
        <a:lstStyle/>
        <a:p>
          <a:endParaRPr lang="fr-FR"/>
        </a:p>
      </dgm:t>
    </dgm:pt>
    <dgm:pt modelId="{9F79B6DD-1041-4B65-9BCD-A607760528B3}">
      <dgm:prSet phldrT="[Texte]"/>
      <dgm:spPr/>
      <dgm:t>
        <a:bodyPr/>
        <a:lstStyle/>
        <a:p>
          <a:r>
            <a:rPr lang="fr-FR" dirty="0" smtClean="0"/>
            <a:t>OUTPUT</a:t>
          </a:r>
          <a:endParaRPr lang="fr-FR" dirty="0"/>
        </a:p>
      </dgm:t>
    </dgm:pt>
    <dgm:pt modelId="{AE6F7610-E168-489D-A8FE-3B9164268530}" type="parTrans" cxnId="{5B8DF899-55A1-4E42-8E0F-24525925F767}">
      <dgm:prSet/>
      <dgm:spPr/>
      <dgm:t>
        <a:bodyPr/>
        <a:lstStyle/>
        <a:p>
          <a:endParaRPr lang="fr-FR"/>
        </a:p>
      </dgm:t>
    </dgm:pt>
    <dgm:pt modelId="{9A4CF0DA-E7F1-4E21-9048-099A71DC18B4}" type="sibTrans" cxnId="{5B8DF899-55A1-4E42-8E0F-24525925F767}">
      <dgm:prSet/>
      <dgm:spPr/>
      <dgm:t>
        <a:bodyPr/>
        <a:lstStyle/>
        <a:p>
          <a:endParaRPr lang="fr-FR"/>
        </a:p>
      </dgm:t>
    </dgm:pt>
    <dgm:pt modelId="{FA43F1DE-1BE6-4127-BBCA-34A76698281C}" type="pres">
      <dgm:prSet presAssocID="{F94DDFCC-85CF-4FB6-859A-2931DA4B085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2A9BB07-682A-4895-8D80-471E1015BB5B}" type="pres">
      <dgm:prSet presAssocID="{F94DDFCC-85CF-4FB6-859A-2931DA4B085B}" presName="ellipse" presStyleLbl="trBgShp" presStyleIdx="0" presStyleCnt="1"/>
      <dgm:spPr/>
    </dgm:pt>
    <dgm:pt modelId="{99A7B885-1082-4F1E-872A-6CAA5E9980AF}" type="pres">
      <dgm:prSet presAssocID="{F94DDFCC-85CF-4FB6-859A-2931DA4B085B}" presName="arrow1" presStyleLbl="fgShp" presStyleIdx="0" presStyleCnt="1"/>
      <dgm:spPr/>
    </dgm:pt>
    <dgm:pt modelId="{395DE521-9295-4425-99FD-665D2FF27DBE}" type="pres">
      <dgm:prSet presAssocID="{F94DDFCC-85CF-4FB6-859A-2931DA4B085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B360E-06AC-4B88-AACF-61A1B53C26A1}" type="pres">
      <dgm:prSet presAssocID="{1040B4D4-6A50-46CA-8B1E-D03F50B61FF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C8EB1-A013-4ABB-93DF-74B49969059C}" type="pres">
      <dgm:prSet presAssocID="{A00E3E1B-B965-4C7D-B43B-A87697594DE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780880-F512-4BAA-85CB-D0332F79C793}" type="pres">
      <dgm:prSet presAssocID="{9F79B6DD-1041-4B65-9BCD-A607760528B3}" presName="item3" presStyleLbl="node1" presStyleIdx="2" presStyleCnt="3" custLinFactNeighborX="88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B92F72-9983-46F9-9BF3-FC56DF9390E3}" type="pres">
      <dgm:prSet presAssocID="{F94DDFCC-85CF-4FB6-859A-2931DA4B085B}" presName="funnel" presStyleLbl="trAlignAcc1" presStyleIdx="0" presStyleCnt="1" custLinFactNeighborX="-1914" custLinFactNeighborY="-893"/>
      <dgm:spPr/>
    </dgm:pt>
  </dgm:ptLst>
  <dgm:cxnLst>
    <dgm:cxn modelId="{27F63400-EB46-44D5-8419-4042A3F8894F}" srcId="{F94DDFCC-85CF-4FB6-859A-2931DA4B085B}" destId="{A00E3E1B-B965-4C7D-B43B-A87697594DEC}" srcOrd="2" destOrd="0" parTransId="{5B873909-4497-4B8E-8BA5-4D1C218AF723}" sibTransId="{BD2668F5-52BD-4C91-9D5D-6E2222EB3DFF}"/>
    <dgm:cxn modelId="{17111830-8E97-4010-A2C2-ACB51020EB4C}" type="presOf" srcId="{51935218-8CF9-4F9F-B397-85F6C3088E37}" destId="{07780880-F512-4BAA-85CB-D0332F79C793}" srcOrd="0" destOrd="0" presId="urn:microsoft.com/office/officeart/2005/8/layout/funnel1"/>
    <dgm:cxn modelId="{3BB600A3-7AEB-49B4-AE92-4D68695A27F4}" type="presOf" srcId="{A00E3E1B-B965-4C7D-B43B-A87697594DEC}" destId="{C17B360E-06AC-4B88-AACF-61A1B53C26A1}" srcOrd="0" destOrd="0" presId="urn:microsoft.com/office/officeart/2005/8/layout/funnel1"/>
    <dgm:cxn modelId="{BD84A804-2949-447B-9359-45FD9742CBE4}" srcId="{F94DDFCC-85CF-4FB6-859A-2931DA4B085B}" destId="{1040B4D4-6A50-46CA-8B1E-D03F50B61FF4}" srcOrd="1" destOrd="0" parTransId="{AE16F442-C8A8-4BB0-AF94-BDDEF486092E}" sibTransId="{837FF9D5-5B9C-4006-9E37-E4DC5F51562E}"/>
    <dgm:cxn modelId="{890EA4D1-456E-445E-92B8-02AEFD4BD174}" type="presOf" srcId="{9F79B6DD-1041-4B65-9BCD-A607760528B3}" destId="{395DE521-9295-4425-99FD-665D2FF27DBE}" srcOrd="0" destOrd="0" presId="urn:microsoft.com/office/officeart/2005/8/layout/funnel1"/>
    <dgm:cxn modelId="{2E30BA67-CCDD-4F60-9032-BEB73EE9B212}" type="presOf" srcId="{1040B4D4-6A50-46CA-8B1E-D03F50B61FF4}" destId="{217C8EB1-A013-4ABB-93DF-74B49969059C}" srcOrd="0" destOrd="0" presId="urn:microsoft.com/office/officeart/2005/8/layout/funnel1"/>
    <dgm:cxn modelId="{CAE4C9D6-A9AC-4C12-A445-9FFBE60628F6}" type="presOf" srcId="{F94DDFCC-85CF-4FB6-859A-2931DA4B085B}" destId="{FA43F1DE-1BE6-4127-BBCA-34A76698281C}" srcOrd="0" destOrd="0" presId="urn:microsoft.com/office/officeart/2005/8/layout/funnel1"/>
    <dgm:cxn modelId="{7B339BFB-97EE-418C-BC6A-3651514DA349}" srcId="{F94DDFCC-85CF-4FB6-859A-2931DA4B085B}" destId="{51935218-8CF9-4F9F-B397-85F6C3088E37}" srcOrd="0" destOrd="0" parTransId="{B8196F53-FA54-4349-8739-3C321161CC92}" sibTransId="{0322FA47-20C9-4F19-807B-EC9CC64C30BD}"/>
    <dgm:cxn modelId="{5B8DF899-55A1-4E42-8E0F-24525925F767}" srcId="{F94DDFCC-85CF-4FB6-859A-2931DA4B085B}" destId="{9F79B6DD-1041-4B65-9BCD-A607760528B3}" srcOrd="3" destOrd="0" parTransId="{AE6F7610-E168-489D-A8FE-3B9164268530}" sibTransId="{9A4CF0DA-E7F1-4E21-9048-099A71DC18B4}"/>
    <dgm:cxn modelId="{C8C7DF56-DEF8-44DD-913E-502BFD33809A}" type="presParOf" srcId="{FA43F1DE-1BE6-4127-BBCA-34A76698281C}" destId="{92A9BB07-682A-4895-8D80-471E1015BB5B}" srcOrd="0" destOrd="0" presId="urn:microsoft.com/office/officeart/2005/8/layout/funnel1"/>
    <dgm:cxn modelId="{0FF4A153-595B-4B91-B7F5-F766C30C2390}" type="presParOf" srcId="{FA43F1DE-1BE6-4127-BBCA-34A76698281C}" destId="{99A7B885-1082-4F1E-872A-6CAA5E9980AF}" srcOrd="1" destOrd="0" presId="urn:microsoft.com/office/officeart/2005/8/layout/funnel1"/>
    <dgm:cxn modelId="{C9230EB1-EAA3-4374-9A50-D703984DEDA4}" type="presParOf" srcId="{FA43F1DE-1BE6-4127-BBCA-34A76698281C}" destId="{395DE521-9295-4425-99FD-665D2FF27DBE}" srcOrd="2" destOrd="0" presId="urn:microsoft.com/office/officeart/2005/8/layout/funnel1"/>
    <dgm:cxn modelId="{C0BD30D2-B042-4C90-8260-37F383C2DFE2}" type="presParOf" srcId="{FA43F1DE-1BE6-4127-BBCA-34A76698281C}" destId="{C17B360E-06AC-4B88-AACF-61A1B53C26A1}" srcOrd="3" destOrd="0" presId="urn:microsoft.com/office/officeart/2005/8/layout/funnel1"/>
    <dgm:cxn modelId="{18E350D0-7125-4534-8DBA-A4895F929024}" type="presParOf" srcId="{FA43F1DE-1BE6-4127-BBCA-34A76698281C}" destId="{217C8EB1-A013-4ABB-93DF-74B49969059C}" srcOrd="4" destOrd="0" presId="urn:microsoft.com/office/officeart/2005/8/layout/funnel1"/>
    <dgm:cxn modelId="{A165D69E-2423-4B42-BB9C-9C1053FC4D59}" type="presParOf" srcId="{FA43F1DE-1BE6-4127-BBCA-34A76698281C}" destId="{07780880-F512-4BAA-85CB-D0332F79C793}" srcOrd="5" destOrd="0" presId="urn:microsoft.com/office/officeart/2005/8/layout/funnel1"/>
    <dgm:cxn modelId="{F51FAC8C-33D9-48DF-8A4F-78259231BF0A}" type="presParOf" srcId="{FA43F1DE-1BE6-4127-BBCA-34A76698281C}" destId="{D6B92F72-9983-46F9-9BF3-FC56DF9390E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BB07-682A-4895-8D80-471E1015BB5B}">
      <dsp:nvSpPr>
        <dsp:cNvPr id="0" name=""/>
        <dsp:cNvSpPr/>
      </dsp:nvSpPr>
      <dsp:spPr>
        <a:xfrm>
          <a:off x="1515204" y="148010"/>
          <a:ext cx="2937441" cy="10201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7B885-1082-4F1E-872A-6CAA5E9980AF}">
      <dsp:nvSpPr>
        <dsp:cNvPr id="0" name=""/>
        <dsp:cNvSpPr/>
      </dsp:nvSpPr>
      <dsp:spPr>
        <a:xfrm>
          <a:off x="2703843" y="2645974"/>
          <a:ext cx="569271" cy="3643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E521-9295-4425-99FD-665D2FF27DBE}">
      <dsp:nvSpPr>
        <dsp:cNvPr id="0" name=""/>
        <dsp:cNvSpPr/>
      </dsp:nvSpPr>
      <dsp:spPr>
        <a:xfrm>
          <a:off x="1622227" y="2937441"/>
          <a:ext cx="2732503" cy="68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OUTPUT</a:t>
          </a:r>
          <a:endParaRPr lang="fr-FR" sz="2400" kern="1200" dirty="0"/>
        </a:p>
      </dsp:txBody>
      <dsp:txXfrm>
        <a:off x="1622227" y="2937441"/>
        <a:ext cx="2732503" cy="683125"/>
      </dsp:txXfrm>
    </dsp:sp>
    <dsp:sp modelId="{C17B360E-06AC-4B88-AACF-61A1B53C26A1}">
      <dsp:nvSpPr>
        <dsp:cNvPr id="0" name=""/>
        <dsp:cNvSpPr/>
      </dsp:nvSpPr>
      <dsp:spPr>
        <a:xfrm>
          <a:off x="2583157" y="1246932"/>
          <a:ext cx="1024688" cy="1024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Inputs</a:t>
          </a:r>
          <a:endParaRPr lang="fr-FR" sz="2000" kern="1200" dirty="0"/>
        </a:p>
      </dsp:txBody>
      <dsp:txXfrm>
        <a:off x="2733219" y="1396994"/>
        <a:ext cx="724564" cy="724564"/>
      </dsp:txXfrm>
    </dsp:sp>
    <dsp:sp modelId="{217C8EB1-A013-4ABB-93DF-74B49969059C}">
      <dsp:nvSpPr>
        <dsp:cNvPr id="0" name=""/>
        <dsp:cNvSpPr/>
      </dsp:nvSpPr>
      <dsp:spPr>
        <a:xfrm>
          <a:off x="1849935" y="478188"/>
          <a:ext cx="1024688" cy="1024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Inputs</a:t>
          </a:r>
          <a:endParaRPr lang="fr-FR" sz="2000" kern="1200" dirty="0"/>
        </a:p>
      </dsp:txBody>
      <dsp:txXfrm>
        <a:off x="1999997" y="628250"/>
        <a:ext cx="724564" cy="724564"/>
      </dsp:txXfrm>
    </dsp:sp>
    <dsp:sp modelId="{07780880-F512-4BAA-85CB-D0332F79C793}">
      <dsp:nvSpPr>
        <dsp:cNvPr id="0" name=""/>
        <dsp:cNvSpPr/>
      </dsp:nvSpPr>
      <dsp:spPr>
        <a:xfrm>
          <a:off x="2988490" y="230441"/>
          <a:ext cx="1024688" cy="1024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Inputs</a:t>
          </a:r>
          <a:endParaRPr lang="fr-FR" sz="2000" kern="1200" dirty="0"/>
        </a:p>
      </dsp:txBody>
      <dsp:txXfrm>
        <a:off x="3138552" y="380503"/>
        <a:ext cx="724564" cy="724564"/>
      </dsp:txXfrm>
    </dsp:sp>
    <dsp:sp modelId="{D6B92F72-9983-46F9-9BF3-FC56DF9390E3}">
      <dsp:nvSpPr>
        <dsp:cNvPr id="0" name=""/>
        <dsp:cNvSpPr/>
      </dsp:nvSpPr>
      <dsp:spPr>
        <a:xfrm>
          <a:off x="1333501" y="0"/>
          <a:ext cx="3187920" cy="2550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1.e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wmf"/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1.e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1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5.wmf"/><Relationship Id="rId11" Type="http://schemas.openxmlformats.org/officeDocument/2006/relationships/image" Target="../media/image58.wmf"/><Relationship Id="rId5" Type="http://schemas.openxmlformats.org/officeDocument/2006/relationships/image" Target="../media/image44.wmf"/><Relationship Id="rId10" Type="http://schemas.openxmlformats.org/officeDocument/2006/relationships/image" Target="../media/image57.wmf"/><Relationship Id="rId4" Type="http://schemas.openxmlformats.org/officeDocument/2006/relationships/image" Target="../media/image42.wmf"/><Relationship Id="rId9" Type="http://schemas.openxmlformats.org/officeDocument/2006/relationships/image" Target="../media/image56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1.e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1.emf"/><Relationship Id="rId6" Type="http://schemas.openxmlformats.org/officeDocument/2006/relationships/image" Target="../media/image67.wmf"/><Relationship Id="rId5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1.emf"/><Relationship Id="rId4" Type="http://schemas.openxmlformats.org/officeDocument/2006/relationships/image" Target="../media/image71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1.e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18" Type="http://schemas.openxmlformats.org/officeDocument/2006/relationships/image" Target="../media/image9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17" Type="http://schemas.openxmlformats.org/officeDocument/2006/relationships/image" Target="../media/image94.wmf"/><Relationship Id="rId2" Type="http://schemas.openxmlformats.org/officeDocument/2006/relationships/image" Target="../media/image67.wmf"/><Relationship Id="rId16" Type="http://schemas.openxmlformats.org/officeDocument/2006/relationships/image" Target="../media/image93.wmf"/><Relationship Id="rId1" Type="http://schemas.openxmlformats.org/officeDocument/2006/relationships/image" Target="../media/image1.e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9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92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91.wmf"/><Relationship Id="rId2" Type="http://schemas.openxmlformats.org/officeDocument/2006/relationships/image" Target="../media/image81.wmf"/><Relationship Id="rId16" Type="http://schemas.openxmlformats.org/officeDocument/2006/relationships/image" Target="../media/image95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5" Type="http://schemas.openxmlformats.org/officeDocument/2006/relationships/image" Target="../media/image9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Relationship Id="rId14" Type="http://schemas.openxmlformats.org/officeDocument/2006/relationships/image" Target="../media/image93.wmf"/></Relationships>
</file>

<file path=ppt/drawings/_rels/vmlDrawing9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39.wmf"/><Relationship Id="rId7" Type="http://schemas.openxmlformats.org/officeDocument/2006/relationships/image" Target="../media/image45.wmf"/><Relationship Id="rId12" Type="http://schemas.openxmlformats.org/officeDocument/2006/relationships/image" Target="../media/image58.wmf"/><Relationship Id="rId2" Type="http://schemas.openxmlformats.org/officeDocument/2006/relationships/image" Target="../media/image38.wmf"/><Relationship Id="rId1" Type="http://schemas.openxmlformats.org/officeDocument/2006/relationships/image" Target="../media/image1.emf"/><Relationship Id="rId6" Type="http://schemas.openxmlformats.org/officeDocument/2006/relationships/image" Target="../media/image44.wmf"/><Relationship Id="rId11" Type="http://schemas.openxmlformats.org/officeDocument/2006/relationships/image" Target="../media/image57.wmf"/><Relationship Id="rId5" Type="http://schemas.openxmlformats.org/officeDocument/2006/relationships/image" Target="../media/image42.wmf"/><Relationship Id="rId10" Type="http://schemas.openxmlformats.org/officeDocument/2006/relationships/image" Target="../media/image56.wmf"/><Relationship Id="rId4" Type="http://schemas.openxmlformats.org/officeDocument/2006/relationships/image" Target="../media/image41.wmf"/><Relationship Id="rId9" Type="http://schemas.openxmlformats.org/officeDocument/2006/relationships/image" Target="../media/image55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96.wmf"/><Relationship Id="rId1" Type="http://schemas.openxmlformats.org/officeDocument/2006/relationships/image" Target="../media/image1.emf"/><Relationship Id="rId4" Type="http://schemas.openxmlformats.org/officeDocument/2006/relationships/image" Target="../media/image97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67.wmf"/><Relationship Id="rId1" Type="http://schemas.openxmlformats.org/officeDocument/2006/relationships/image" Target="../media/image1.e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.e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2.wmf"/><Relationship Id="rId7" Type="http://schemas.openxmlformats.org/officeDocument/2006/relationships/image" Target="../media/image113.wmf"/><Relationship Id="rId12" Type="http://schemas.openxmlformats.org/officeDocument/2006/relationships/image" Target="../media/image118.wmf"/><Relationship Id="rId2" Type="http://schemas.openxmlformats.org/officeDocument/2006/relationships/image" Target="../media/image110.wmf"/><Relationship Id="rId1" Type="http://schemas.openxmlformats.org/officeDocument/2006/relationships/image" Target="../media/image1.emf"/><Relationship Id="rId6" Type="http://schemas.openxmlformats.org/officeDocument/2006/relationships/image" Target="../media/image112.wmf"/><Relationship Id="rId11" Type="http://schemas.openxmlformats.org/officeDocument/2006/relationships/image" Target="../media/image117.wmf"/><Relationship Id="rId5" Type="http://schemas.openxmlformats.org/officeDocument/2006/relationships/image" Target="../media/image111.wmf"/><Relationship Id="rId10" Type="http://schemas.openxmlformats.org/officeDocument/2006/relationships/image" Target="../media/image116.wmf"/><Relationship Id="rId4" Type="http://schemas.openxmlformats.org/officeDocument/2006/relationships/image" Target="../media/image103.wmf"/><Relationship Id="rId9" Type="http://schemas.openxmlformats.org/officeDocument/2006/relationships/image" Target="../media/image1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0.87292</cdr:x>
      <cdr:y>0.83854</cdr:y>
    </cdr:from>
    <cdr:to>
      <cdr:x>0.97708</cdr:x>
      <cdr:y>0.96007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975" y="2300288"/>
          <a:ext cx="4762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>
              <a:latin typeface="Georgia" pitchFamily="18" charset="0"/>
            </a:rPr>
            <a:t>Q</a:t>
          </a:r>
        </a:p>
      </cdr:txBody>
    </cdr:sp>
  </cdr:relSizeAnchor>
  <cdr:relSizeAnchor xmlns:cdr="http://schemas.openxmlformats.org/drawingml/2006/chartDrawing">
    <cdr:from>
      <cdr:x>0.02083</cdr:x>
      <cdr:y>0.10195</cdr:y>
    </cdr:from>
    <cdr:to>
      <cdr:x>0.3691</cdr:x>
      <cdr:y>0.17091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235" y="323850"/>
          <a:ext cx="77291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>
              <a:latin typeface="Georgia" pitchFamily="18" charset="0"/>
            </a:rPr>
            <a:t>CM,Cm</a:t>
          </a:r>
        </a:p>
      </cdr:txBody>
    </cdr:sp>
  </cdr:relSizeAnchor>
  <cdr:relSizeAnchor xmlns:cdr="http://schemas.openxmlformats.org/drawingml/2006/chartDrawing">
    <cdr:from>
      <cdr:x>0.62917</cdr:x>
      <cdr:y>0.61169</cdr:y>
    </cdr:from>
    <cdr:to>
      <cdr:x>0.7</cdr:x>
      <cdr:y>0.68966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76550" y="1943100"/>
          <a:ext cx="3238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B</a:t>
          </a:r>
        </a:p>
      </cdr:txBody>
    </cdr:sp>
  </cdr:relSizeAnchor>
  <cdr:relSizeAnchor xmlns:cdr="http://schemas.openxmlformats.org/drawingml/2006/chartDrawing">
    <cdr:from>
      <cdr:x>0.49861</cdr:x>
      <cdr:y>0.74763</cdr:y>
    </cdr:from>
    <cdr:to>
      <cdr:x>0.56944</cdr:x>
      <cdr:y>0.82559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79650" y="2374900"/>
          <a:ext cx="3238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0.52991</cdr:x>
      <cdr:y>0.6018</cdr:y>
    </cdr:from>
    <cdr:to>
      <cdr:x>0.64103</cdr:x>
      <cdr:y>0.67665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81100" y="1914524"/>
          <a:ext cx="2476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0.0812</cdr:x>
      <cdr:y>0.09926</cdr:y>
    </cdr:from>
    <cdr:to>
      <cdr:x>0.26496</cdr:x>
      <cdr:y>0.17926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0975" y="319088"/>
          <a:ext cx="40957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>
              <a:latin typeface="Georgia" pitchFamily="18" charset="0"/>
            </a:rPr>
            <a:t>C(Q)</a:t>
          </a:r>
        </a:p>
      </cdr:txBody>
    </cdr:sp>
  </cdr:relSizeAnchor>
  <cdr:relSizeAnchor xmlns:cdr="http://schemas.openxmlformats.org/drawingml/2006/chartDrawing">
    <cdr:from>
      <cdr:x>0.69231</cdr:x>
      <cdr:y>0.87852</cdr:y>
    </cdr:from>
    <cdr:to>
      <cdr:x>0.93162</cdr:x>
      <cdr:y>0.97037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43050" y="2824163"/>
          <a:ext cx="533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Q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0.61486</cdr:x>
      <cdr:y>0.68171</cdr:y>
    </cdr:from>
    <cdr:to>
      <cdr:x>0.67669</cdr:x>
      <cdr:y>0.82244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98700" y="1870075"/>
          <a:ext cx="231165" cy="38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Q</a:t>
          </a:r>
        </a:p>
      </cdr:txBody>
    </cdr:sp>
  </cdr:relSizeAnchor>
  <cdr:relSizeAnchor xmlns:cdr="http://schemas.openxmlformats.org/drawingml/2006/chartDrawing">
    <cdr:from>
      <cdr:x>0.01359</cdr:x>
      <cdr:y>0.01852</cdr:y>
    </cdr:from>
    <cdr:to>
      <cdr:x>0.18726</cdr:x>
      <cdr:y>0.13715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50800"/>
          <a:ext cx="649289" cy="32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>
              <a:latin typeface="Georgia" pitchFamily="18" charset="0"/>
            </a:rPr>
            <a:t>CM,Cm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0.01826</cdr:x>
      <cdr:y>0.02005</cdr:y>
    </cdr:from>
    <cdr:to>
      <cdr:x>0.25171</cdr:x>
      <cdr:y>0.1485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649289" cy="32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>
              <a:latin typeface="Georgia" pitchFamily="18" charset="0"/>
            </a:rPr>
            <a:t>C(Q)</a:t>
          </a:r>
        </a:p>
      </cdr:txBody>
    </cdr:sp>
  </cdr:relSizeAnchor>
  <cdr:relSizeAnchor xmlns:cdr="http://schemas.openxmlformats.org/drawingml/2006/chartDrawing">
    <cdr:from>
      <cdr:x>0.80137</cdr:x>
      <cdr:y>0.82832</cdr:y>
    </cdr:from>
    <cdr:to>
      <cdr:x>0.90411</cdr:x>
      <cdr:y>0.98069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28850" y="2098675"/>
          <a:ext cx="285750" cy="38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b="1">
              <a:latin typeface="Georgia" pitchFamily="18" charset="0"/>
            </a:rPr>
            <a:t>Q</a:t>
          </a:r>
        </a:p>
      </cdr:txBody>
    </cdr:sp>
  </cdr:relSizeAnchor>
  <cdr:relSizeAnchor xmlns:cdr="http://schemas.openxmlformats.org/drawingml/2006/chartDrawing">
    <cdr:from>
      <cdr:x>0.32306</cdr:x>
      <cdr:y>0.85825</cdr:y>
    </cdr:from>
    <cdr:to>
      <cdr:x>0.46347</cdr:x>
      <cdr:y>0.97915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898525" y="2460625"/>
          <a:ext cx="390525" cy="3466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800" b="1" i="0">
              <a:latin typeface="Cambria Math"/>
            </a:rPr>
            <a:t>𝟏/√𝟑</a:t>
          </a:r>
          <a:endParaRPr lang="fr-FR" sz="800" b="1" dirty="0">
            <a:latin typeface="Georgia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B443C-C493-4BCF-A3CE-1AFDAC0AA0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9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4-20T11:16:22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17934 11807,'0'25,"0"0,25 49,-25 25,24 0,1 1,0 49,0-75,-25 0,25 1,-25-26,0 1,0 0,0-1,0 26,0-26,0 1,0-1,24 26,-24-1,0 1,25-1,-25 1,25-1,0 0,-25 1,25 24,-1-25,1 1,-25 49,25 0,0-50,-25-24,0-1,25 26,-1-50,-24 0,0 24,25-24,0 25,-25-26,0 1,25 50,0-26,-1 26,-24-26,25 1,-25-1,0-49,0 25,25 0,-25-25,0 25,0 0,25-1,-25 26,25-50,-25 50,0-50,0 24,0-24,0 0,0 25,25-25,-25 25,24 0,-24 24,0-24,25 25,-25-25,25-25,-25 25,0-1,25-24,-25 25,0 0,25 0,-25-25,0 25,0-25,0 24,24-24,-24 25,25-25,-25 25,0 0,50 0,-50 24,25-24,24 49,-49-24,50 0,-25-1,-25 1,24-25,1 24,-25-49,25 25,0 0,-25 0,25-1,-1 1,1 0,0 0,0 0,0-25,-25 24,24 1,1-25,0 0,-25 0,25 0,-25 0,25 0,-1 25,1-25,0 25,0-25,49 0,26 0,24 0,24-50,76-74,-51-49,1 24,-25 50,0-50,-1 50,100-100,-49 25,-1-24,-49 49,-25-24,25 24,-25-25,0-24,50-1,24 26,-49-51,-25 76,0 24,50-1,-26 26,26 25,-50-1,-50 51,-24-26,-50 25,0-24,0 49,50 0,-1-25,-49 25,25-50,25 25,-50 1,25 24,74-50,0 0,25 50,-50 0,-49 0,-25 0,0 0,0-24,0-1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35.8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17587 7838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36.1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19075 7838,'173'0,"26"0,-50 0,-75 0,1 0,-1 0,-24 0,24 0,0 25,1 0,-26-25,-24 0,25 25,-50-25,25 0,-25 0,24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55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13568 7838,'0'0,"50"0,-25 0,24 0,1 0,24 0,1 0,-1 0,-24 0,-1 0,1 0,-1 0,1 0,-25 0,24 0,-24 0,25 0,-50 0,50 0,24 0,-24 0,-1 0,1 0,-1 0,1 0,0 0,-26 0,1 0,50 0,-26 0,-24 0,49 0,26 0,24 0,-25 0,0 0,0 0,-49 0,24 0,-24 0,24 0,-24 0,0 0,-1 0,1 0,-25 0,-1 0,26 0,-50 0,50 0,-26 0,-24 0,50 0,-25 0,0 0,-1 0,1 0,25 0,24 0,75 0,-25 0,25 0,-25 0,0 0,-25 0,-24 0,-26 0,26 0,-26 0,1 0,0 0,-50 0,49 0,-49 0,25 0,0 0,0 0,74 0,0-25,25 1,25-1,0 25,-50-25,0 0,25 25,-49 0,-1-25,-24 25,-1 0,1 0,-50 0,25 0,-1 0,1 0,-25 0,25 0,-25 0,25 0,24 0,51 0,48-24,1-1,25 0,24-25,-49 50,-50 0,50 0,-50 0,1 0,-26 0,-24 0,-1 0,1 0,0 0,-26 0,26 0,-25 0,-25 0,49 0,-24 0,0 0,0 0,0 0,49 0,25 0,50 0,25 0,-1 0,-24 0,0 0,-50 0,-24 0,-1 0,-24 0,-26 0,1 0,25 0,-25 0,-25 0,24 0,1 0,0 0,-25 0,50 0,-50 0,24 0,-24 0,25 0,0 0,-25 0,25 0,-25 0,25 0,-1 0,1 0,0 0,0 0,0 0,0 0,-1 0,1 0,25 0,-25 0,24 0,1 0,-25 0,-1 0,-24 0,50 0,-25 0,0 0,-1 0,-24 0,50 0,-50 0,25 0,-25 0,25 0,-1 25,1-25,-25 0,50 25,-25-25,-1 25,-24 0,25-25,-25 24,25-24,0 25,-25-25,0 0,25 0,-25 0,24 25,1-25,-25 0,0 25,25-25,-25 0,25 0,-25 0,0 25,0-25,0 0,-75 0,1 0,-25 0,0 0,24 0,1 0,24 0,1 0,-1 0,25 0,0 0,-24 0,49 0,-50 0,25 0,1 0,-26 0,0 0,1 0,24 0,0 0,-25 0,26 0,-1 0,0 0,0 0,-24 0,-1 0,-74 0,0 0,-25 0,50 0,25 0,-1 0,25 0,26 0,-1 0,0 0,25 0,-50 0,1 0,-1 0,1 0,-1 0,0 0,1 0,-1 0,25 0,1 0,-1 0,0 0,0 0,0 0,1 0,24 0,-50 0,25 0,0 0,25 0,-74 0,-25 24,-50 1,-50 0,-24 0,25 24,-1 1,51-25,73 0,-24 0,49-25,1 24,24-24,0 0,25 0,-25 0,0 0,-24 0,49 0,-25 0,-25 0,-98 25,-26-25,-24 25,-1-25,25 25,26-25,73 0,1 0,-1 0,26 0,-50 0,24 0,1 0,24 0,0 0,26 0,-26 0,50 0,-25 0,-49 0,-75 0,0 0,-124 0,1-25,-1 0,0 0,50 25,99 0,24 0,1 0,25 0,24 0,25 0,0 0,25 0,-49 0,-1 0,-24 0,-100 0,1 0,-1 0,25 0,0 0,50 0,25 0,-1 0,26 0,-1 0,25 0,0 0,25 0,-24 0,24 0,-50 0,50 0,-50 25,26-25,24 0,-50 25,50-25,-25 25,25-25,-25 0,25 0,75 0,74 0,-25-25,49 25,-49-25,-25 25,26 0,-51 0,50 0,0 0,25 0,-50 0,25 0,-25 0,-24 0,-1 25,1 0,-26 0,26-25,-75 0,24-25,76-25,-26 1,75-26,0 50,-1-24,26 24,-75 25,25-25,-24 25,-26 0,0 0,1-25,-26 25,26 0,-50-25,24 25,-24 0,49 0,-49 0,0 0,25 0,-26 0,26-24,-25 24,24 0,-24 0,25 0,0 0,-26 0,-24 0,50 0,-50 0,0 0,-50 0,-74 0,-49 0,-75-25,0-25,-50 25,50 1,49 24,75 0,50 0,0 0,-1 0,26 0,24 0,-25 0,1 0,-1 0,0 0,26 0,-51 0,25 0,26 0,-26 0,25 0,25 0,-25 0,25 0,100 0,49-25,24 0,-24 25,-25-25,25 25,-50 0,50 0,-50 0,0 0,1 0,-1 0,-25 0,1 25,-26-25,1 25,24-25,-49 25,0-25,0 0,-1 0,1 0,-25 0,25 0,-99 0,-50 0,-50 0,-74 0,25 0,-25 0,49 0,26-25,-1 0,25 0,-25 0,26 1,73 24,26 0,-1 0,0-25,1 25,24 0,0 0,25 0,-25 0,1 0,24-25,0 25,49 0,100 0,25-25,49 25,-25 0,75 0,-174 0,1 0,98 0,-24 0,-100 0,1 0,24 0,0 0,-49 0,-26 0,1 0,0 0,0 0,-25 0,-25 0,-99 25,-74-25,-51 0,-73 0,99 0,24 0,75 0,-25 0,50 0,0 0,25 0,-1 0,26 0,24 0,-25 0,1 0,-1 0,25 0,0 0,25 0,-24 0,24 0,0 0,49 0,1 0,-1 25,-24-25,0 0,0 0,0 0,24 0,1 0,24 0,25 25,75-25,-25 0,25 24,-50-24,24 0,-24 0,0 0,0 0,0 50,-24-25,24 0,-50-1,1-24,-26 0,1 0,-1 0,-24 0,50 0,24 0,50-24,-1 24,-48-25,-1 25,25 0,-50 0,-24 0,0 0,24 0,-49 0,74 0,-74 0,24 0,1 0,24 0,1 0,-1 0,1 0,-1 0,-24 0,-1 0,1 0,0 0,-26 0,26 0,-25 0,0 0,-1 0,1 0,-25 0,50 0,-1 0,51 0,73-25,50 0,-24 0,-1 25,-24 0,0-24,-26 24,-73-25,-1 25,1 0,-26 0,-24 0,50 0,-51 0,1 0,25 0,-25 0,-25 0,24 0,1 0,25 0,49 0,0 0,25-25,25 25,-50 0,-24 0,24 0,-25 0,1 0,-1 0,1 0,-26 0,1 0,-25 0,49 0,-49 0,0 0,-1 0,26 0,-50 0,50 0,-26 0,1 0,0 0,0 0,0 0,-1 0,-24 0,25 0,0 0,0 0,0 0,24 25,1-25,-25 25,24-25,-49 0,25 0,0 0,0 0,-25 24,25-24,24 25,-49 0,50 0,-50 0,25-25,-25 24,0-24,24 0,-24 25,25-25,-25 25,0-25,0 0,25 25,-25-25,0 25,0-25,0 24,25-24,-25 25,0 0,0-25,0 50,0-1,0-49,0 25,-75 0,-24-25,0 0,-75 0,1 0,-26 0,26 0,49 0,0 0,49 0,1 0,24 0,0 0,1 0,-26 0,1 0,-25-25,24-25,1 50,0-24,-1-1,26 25,-1-25,0 25,-24-50,24 26,26 24,-26-50,0 25,25 25,-24 0,49 0,-25 0,0 0,0-25,1 25,48 0,76 0,73 0,1 0,24 0,50 0,-74 0,99 0,-149 25,0-25,-25 25,-49 0,24 0,1-1,-26 1,1 0,-1 0,1 0,0-1,-26-24,26 0,49-24,1-1,98-25,-74 25,25-24,-25 24,-25 0,-49 25,24 0,-24 0,-26-25,1 25,0 0,0 0,-25 0,25 0,0 0,-1 0,26 0,-25 0,0 0,24 0,-24 0,-25 0,25-24,0 24,-1 0,-24 0,0 0,25 0,-25-25,0 25,-49 0,-51-25,-73 25,49 0,-50 0,100 0,-1 0,1 0,49 0,0 25,0-25,25 25,-24-1,-1-24,25 25,-25-25,25 25,-25 0,0-25,25 25,0-25,-24 0,24 24,0-24,0 25,0 0,0 0,0 0,49-1,1 1,-25-25,-1 25,26-25,-25 0,0 0,49 0,-49 25,24-25,1 0,-50 0,25 25,-25-25,25 0,-25 0,24 0,1 0,-25 0,25 0,-25 0,25 0,0 0,-25 0,24 0,-24 0,0 0,-49 0,-1 0,-24 0,-1 0,-73 0,73 0,-24-25,25 25,-1 0,26 0,-1 0,-24 0,49 0,0-25,-25 25,50 0,-24 0,-76 0,-24 0,-74 0,-25 0,-50 0,25 0,74-25,75 25,0 0,24 0,1 0,49 0,0 0,-24 0,24 0,-50 0,-123-74,-25-1,-149-49,74 50,-49 24,74 50,0 0,75 0,-51 100,200-76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2:09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 8731,'0'0,"49"0,51 0,-1-25,50 25,0 0,-1 0,1 0,-50 0,25 0,-74 0,0 25,-25-25,24 25,-24 0,0-25,0 0,-1 25,-24-25,25 0,0 24,0-24,-25 0,49 0,-49 0,25 25,0-25,0 0,24 0,1 25,-25-25,0 25,-1-25,1 0,0 0,0 0,0 25,24-25,-24 24,25-24,24 25,-74-25,74 0,26 0,49-25,49 1,-24-1,74 0,-75 0,-24 0,-50 25,-24 0,-26 0,26 0,-26 0,1 0,0 0,-1 0,26 0,-1 0,0 0,1 0,-26 0,1 0,0 0,-26 0,26 0,-25 0,0 0,0 0,-25 0,24 0,1 0,-25 0,25 0,-25 0,50 0,-26 0,1 0,25 0,-25 0,-1 0,1 0,0 0,0 0,0-24,-1 24,1 0,0 0,0 0,0 0,-1 0,1 0,0 0,0 0,0 0,-1 0,1 0,-25 0,25 0,-25 0,50 0,-26 0,1 0,0 0,-25 0,25 0,0 0,-25 0,24 0,-48 0,-51-25,1 25,-75-25,-25 0,1 0,49 25,0 0,49 0,1 0,24 0,1 0,-1 0,-24 0,24 0,-24 0,-26 0,26 0,0 0,-26 0,1 0,-50 0,-24 0,-1-49,75 24,-25 0,25 25,24 0,1 0,-25 0,-25 0,24 0,26 0,-1 0,26 0,-1 0,-24 0,-1 0,26 0,-26 0,1 0,24 0,1 0,-26 0,51 0,-26 0,25-25,-24 25,-1-24,0 24,1-25,-1 25,25 0,0 0,-24 0,24 0,0 0,0 0,1 0,-1 0,0 0,0 0,25 0,-25 0,25 0,-24 0,-1 0,25 0,-25 0,25 0,-25 0,25 0,-25 0,1 0,24 0,-25 0,25 0,-25 0,25 0,-25 0,25 0,0-25,99 0,50 0,25 25,-25 0,0 0,24 0,1 0,-25 0,24 0,100 0,-99-24,-50 24,25-25,-50 25,0 0,-25 0,50 0,-24 0,-1 0,-25 25,26-1,-51 1,1 0,-1 0,26 0,-26-25,1 0,24 0,-24 0,0 0,24 0,-24 0,-1 0,1 0,24 0,1 0,-26 0,26 0,-50 0,-1 0,26 0,0 0,-50 0,49 0,-24 0,-25 0,50 0,-50 0,24 0,-24 0,25 0,0 0,-25 0,0 0,25 0,-25 0,25 0,-25 24,24-24,-24 0,25 0,-25 0,0 0,25 0,-25 0,25 25,0 0,24-25,-49 0,25 25,25-25,-26 25,1-25,0 0,0 0,0 0,-25 0,24 0,1 0,-25 24,25-24,0 0,0 0,-1 0,-24 0,25 0,-25 0,-25-24,-24-51,-50 1,-1-1,51 26,-1-1,-49 1,25 24,-50-25,0 1,0 24,49 0,-24 25,24 0,1 0,0 0,-26 0,26 0,-25 50,0-1,24-49,1 0,49 25,-49-25,49 25,25-25,-50 0,25 0,0 0,-49 25,24-25,-24 0,0 0,24 0,-24 0,-1 24,1-24,24 0,-24 25,-1-25,26 0,-26 0,1 50,0-25,24-1,-25 26,-49 24,-24-24,24 0,24-26,26 1,-50 0,74 0,1-25,-1 0,25 0,1 0,-1 0,0 0,0 0,25 0,0 0,99-25,100-49,-26 24,26 50,98 0,-48 0,-76 0,1 0,-50 0,-25 0,75 0,-75 0,25 0,0 0,0 50,0-1,-25-24,-49 0,24 0,-49 24,25-49,24 0,-24 0,-26 0,1 0,0 25,0-25,0 0,-25 25,-25-25,-149 25,-24-25,-75 0,0 0,-74 0,99 0,-50 0,25 0,0 0,75 0,49 0,75-25,24 0,-24 25,49-25,0 25,-24 0,24 0,-50 0,50 0,-24-25,-26 25,75 0,-24 0,24 0,0-24,-25 24,-25 0,-24 0,49 0,-49 0,49 0,25 0,-25 0,0 0,0 0,1 0,-1 0,-25 0,50 0,-49 0,49 0,-25 0,25 0,-25 0,0 0,0 0,25 0,-24 0,-1 0,25 0,0-25,0 25,49 0,26 0,24 0,25-25,25 0,0-24,-50 24,-25 0,26 0,-51-24,26 49,-51-25,51 25,-75-25,25 25,-1 0,1 0,-25-25,0 25,0 0,0-25,-25 1,-24-1,-50 0,24-25,26 50,-1-24,25 24,-49 0,49-25,0 25,-49 0,-1 0,26 0,24 0,-25 0,1 0,24 0,0 0,-25 0,50 0,-24 0,-1 0,0 0,25 25,-25-25,25 0,-25 24,1-24,-26 25,50-25,-25 25,25-25,-25 0,25 25,-24-25,-1 0,25 49,-25 1,0 0,0 24,25-24,0-1,0-24,0 0,0-25,0 25,0-25,0 24,0 1,0-25,0 25,0-25,25 0,25 25,-1-25,1 0,-25 0,24 0,1 0,-25 0,0 0,24 0,-49 0,50 0,-50 0,25 0,-25 0,24-25,-24 25,0-25,0 25,0-25,0 1,0-1,0-50,0 26,0 24,-24-25,-26 26,50-1,-50 25,50 0,-24-25,-1 0,0 25,25 0,-25 0,25 0,-25 0,1 0,24 0,-25 0,25 0,-25 0,25 0,-25 0,0 0,1 0,24 25,-25 0,0 0,25-25,0 0,0 24,0-24,0 25,0-25,0 25,50 0,24 0,-24-1,24-24,-24 0,24 0,0 0,26 0,24 0,0 0,-25 0,50 0,-50 0,25 0,-25 0,0 0,1 0,24 0,-25 0,0 0,50 0,-25 0,-25 0,50 0,-50 0,0 0,-24 0,24 0,-49 0,-26 25,1-25,0 0,0 0,0 25,-1-25,26 25,-25 0,0-25,24 24,1-24,24 0,1 0,-26 0,1 0,0 0,-26 0,26 0,0 0,-1 0,26 0,-26 0,1 0,-25 0,24 0,-24 0,0 0,24 0,-49 0,50 0,0 0,24 0,1 0,-51 0,1 0,0 0,-25 0,25 0,0 0,-25 0,24 0,-24 0,25 0,0 0,-25 0,0-24,0-1,-74-25,-1 25,-49-24,50 24,-1 0,26 25,-1 0,-24 0,49 0,0 0,-25 0,1 0,49 0,-50 0,25 0,1 0,-1 0,0 0,0 0,25 0,-25 0,25 0,-24 0,24-25,0 1,0 24,0-25,0-25,24 50,-24-49,25 49,0-25,0 25,0-25,-1 25,26 0,0 0,-50-25,24 25,1 0,-25 0,25 0,-25 0,50 0,-26 0,1 0,25 0,-50 0,25 25,-1-25,-24 25,25-25,-25 0,25 25,-25-25,0 0,25 0,0 24,-25-24,25 25,-25-25,24 0,-24 0,25 25,0-25,-25 0,25 0,-25 0,49 25,-24 0,0-25,0 0,0 0,-25 24,24-24,-24 0,25 0,-25 0,25 25,0-25,-25 25,25-25,-25 0,24 0,1 0,-25 0,25 25,0-25,0 25,24-1,-24 1,25 0,-26 0,1-25,0 0,-25 25,25-25,0 24,-25-24,0 25,24-25,-24 0,25 0,0 0,0 0,-25 0,25 0,-25 0,0 0,24 0,1 0,-25 0,25 0,-25 0,25 0,0 0,-25 0,25 0,-50 0,0 0,0 0,0 0,-24 0,49 0,-25 0,0 0,25 0,-25 0,25 25,0 0,0 0,0-25,0 24,0-24,0 0,0 0,0 0,-25-49,-24 49,49-25,-25 25,0-25,25 25,-25 0,1 0,24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2:30.4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8954 8830,'0'0,"25"0,75 0,48 0,26 50,49-25,-49 0,-1 24,-48-24,23-25,-48 25,24 0,-50-25,-24 25,-1-25,26 0,-75 0,24 0,-24 0,25 0,25 0,49 0,0 0,-24 0,24 0,-25 0,1 0,-1 0,25 0,1 0,-1 0,-25 0,-24 0,24 0,-49 0,0 0,0 0,-25 0,49 0,-24 0,0 0,24 0,-24 0,0 0,0 0,0 0,0 0,-1 0,-24 0,50 0,24 0,26 0,73-25,26 0,24 0,-49 25,-1-25,-49 25,-25 0,25 0,-49 0,-1 0,25 0,-24 0,-26 0,26 0,-26 0,26 0,-50 0,0 0,-1 0,-24-25,50 25,24 0,50 0,50 0,49-24,25-1,0 25,-49-25,-1 25,-24 0,-25 0,-50-25,0 25,-24 0,-26-25,-24 25,0 0,49 0,75 0,25 0,49 0,25 0,-25 0,-49 0,-25 0,-75 0,0 0,-24 0,-25 0,49 25,25 0,50 25,25-26,24 1,-24-25,0 25,-50 0,-25-25,-49 0,-1 0,1 0,-1 0,-24 0,-25 0,50 0,49 0,-25 0,75-50,-74 1,-1 24,0 0,1 25,-26-25,-24 0,0 25,0 0,0 0,-1 0,-24-24,50 24,-25-25,0 25,24 0,-49-25,50 25,-25 0,0-25,-25 25,24-25,-24 25,25 0,-25 0,25 0,0-24,-25 24,25 0,-1 0,1-25,-25 25,25-25,-25 25,25 0,0 0,-25 0,0-25,24 25,-24 0,0-25,0 1,-49-26,-1 25,-24 0,-1 1,26-1,-1 25,1 0,24 0,-25 0,50 0,-25 0,0 0,1 0,24 0,-25 0,25 0,-50 0,50 0,-25 0,-24 0,49 0,-25 0,0 0,0 0,25 0,-49-25,24 25,-49-25,-50-24,0 24,0 25,49 0,1 0,-1 0,26 0,-26 0,50 0,-49 0,24 0,1 0,-1 0,25 0,-24 0,49 0,-50 0,25 0,1 0,-26 0,50 0,-25 0,0 0,1 0,-1 0,25 0,-25 0,25 0,0 25,0-25,0 24,74 26,50-25,25 24,-25 1,25-50,-50 25,50-25,0 0,-25 0,-25 0,25 0,-49 0,-1 25,-24-1,-1 1,26-25,-51 0,26 25,0-25,-1 25,-24-25,0 0,-25 0,25 0,-25 0,25 0,-1 0,-24 0,0 0,0 25,0-25,-74 24,-75-24,-25 0,-49 0,-50 0,25-24,75 24,73 0,1 0,50 0,-1 0,0 0,-24 0,0 0,-26 0,26-25,24 25,-24 0,49 0,0 0,-24 0,49 0,99 0,25 0,50 0,74 0,49-25,-123 0,-25-24,-50 24,50 0,-25 0,-75 25,26 0,-1 0,-24 0,-25 0,24 0,-49 0,-25 0,-148 0,-26 0,-148-25,74-24,50 24,0 0,49 25,50 0,50 0,-25 0,24 0,1 0,-1 0,50 0,1 0,-26 0,50 0,0 0,50 0,24 0,25 0,50 0,25 0,99 0,-174 0,0 0,50 0,-75 0,1 0,-1 0,-49 0,25 0,-26 0,-24 0,-148 0,-1 50,-75 24,1-49,25 25,24-26,50 1,25 0,24-25,1 0,49 0,0 0,25 0,174 0,0-50,24 26,-24 24,-1 0,-73 0,-51 0,1 0,-174 0,-75 0,1 0,24 0,26 0,23 0,-23 0,48 0,100 0,-49 0,-26 24,-73 1,-26 0,-99-25,-25 0,1 0,-1 0,-24-74,49 24,99 25,75 25,25-25,24 25,-24 0,-75 0,-50 0,-74 0,1 0,-1 50,74 0,-24-1,74 1,50-1,25-49,24 0,25 0,25 0,25 0,124 0,24-24,1-1,24 0,51 25,-26 0,-25 0,-49 0,0 0,-50 0,-24 0,-26 0,26 0,-51 0,51 0,-50 0,24 0,-24 0,49 0,-24 0,0 0,-26 0,26 0,0 0,-26 0,26 0,-25 25,0-25,-1 0,-24 0,50 0,-50 0,25 0,-25 0,25 0,-25 0,0 25,-100 24,-48 1,-26-1,-74-24,-50 0,-49-25,0 0,-25-50,74-24,-49 0,173-1,1 50,-26-24,50-1,50 50,-50-25,50 25,0 0,49 0,-24 0,74 0,25 0,74 0,25 0,49 0,-24-49,0 24,-50 25,-49-25,49 25,-49 0,-1 0,1 0,0 0,-1 0,26 0,-26 0,1 0,-1 0,1 0,24 0,-24 0,0-25,-26 25,51 0,-50 0,-1 0,1 0,0 0,0 0,0 0,-25 0,24 0,1 0,25 0,24 0,-24 0,-25 25,24 0,-24 0,0-25,-25 25,25-1,-25-24,25 0,-25 25,24-25,-24 25,0-25,0 0,0 25,0 0,0-1,0 26,-74 49,-50-49,-75 49,-49-49,0-26,-24 1,73-25,25 0,75 0,0 0,-25 0,50 0,-75-49,25-1,25 25,-25 0,74 1,0-1,-24 0,-1 25,26 0,-50-25,24 0,-49 25,50-24,24-1,25 25,-24 0,24 0,25-25,-25 25,25 0,0-25,25 0,124-49,74 0,0 24,25 50,75 0,-75 0,-50 0,-24 0,-25 0,0 50,-75-1,75 26,-25-26,0 1,-50 24,1-49,-26 0,-49-25,25 0,0 0,-25 0,0 25,0-1,0-24,0 50,-99-25,-50-25,-99 0,99 0,-25 0,-49 0,49-25,50 0,25 0,50 25,-1-49,0 24,26 0,-1 0,25 25,25 0,99 0,-25 0,-25 0,50 0,25-24,99-26,-149 25,-24 25,-26 0,1 0,0 0,-50 0,-75 0,-148 0,49 25,-74-25,-25 0,1 0,-26 0,25 0,50 0,99 0,25 0,24 0,1 0,74 0,-25 25,-49-25,-1 0,-49 0,-99 25,0-25,-25 0,24 0,-49 0,1 0,-26 0,199 0,24 0,100 0,50 0,73 0,26 0,24 0,1 0,-25 0,-26 0,-73 0,-1 0,-24 0,-1 0,1 0,-50 24,0 1,25-25,-50 0,-74 0,-75 0,-24 0,-50-49,24-1,26 0,49 26,75 24,24 0,25 0,75 0,74 0,25 0,24 0,26 0,99 0,-150-25,-48-25,24 25,0-24,-75-1,-24 25,-25 1,-50-26,-74 0,-24 26,-1 24,-25 0,75 0,74 0,25 0,0 24,50 1,74 0,25 25,-25-1,-50-24,-24-25,-26 0,-24 0,-74 0,-124 0,-26 0,26 25,-1 0,-24 24,50 1,49-25,74-1,50 1,0-25,0 0,74 0,100 0,24 0,1 0,74 0,24 0,-49 0,-49 0,-26 0,1 0,-75 0,1 0,-1 25,-74 25,24-26,1 1,-25 0,24 0,1 0,-25-1,24-24,1 25,49 25,-74-50,24 0,125 0,99 0,99 0,-25 0,75 25,-50 24,-25-24,-74 25,25-25,-174-25,0 0,-75 24,1-24,-25 0,74 0,149 0,25 0,124 0,124 75,24 49,-73 0,-125-25,-74-25,74 1,-272-26,-51-49,26-24,49 24,50-75,49-24,-24 25,-25 24,0-24,-50 49,0 25,-24-25,-26 0,1 25,-25 0,-1-25,1 1,0 24,0 0,24-25,-49 25,25-25,-25 25,25 0,0 0,-25 0,25 0,-25 0,-50 0,-173 0,-75 0,-74 0,-50-74,-24 49,123 25,26 0,123 0,100 0,49 0,99-25,125 0,247-25,-173 1,0-1,0 1,-50 24,0 0,-49 0,-75 0,-24 25,-26 0,-74 0,-99 0,-49 0,-26 0,-49 0,-25 25,-24 50,49-1,74-24,75-1,99-49,0 0,0 0,198-25,50-74,0 0,25 25,-74 49,24 0,-124 25,0 0,-74 0,-99 0,-125 0,-24 50,-50 24,25-24,-25 24,100-49,148 0,124-199,248-223,-148 0,-174 224,-25 148,-25 25,-223 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3:13.70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11311 11757,'-25'0,"0"0,-49 0,-1 0,1 0,-25 0,0 0,24-24,26-1,-26 25,26 0,-1 0,25 0,-24 0,49 0,-25 0,0 0,0 0,0 0,1 0,-1 0,0 0,0 0,-24 0,-26 0,-24 0,49 0,25 0,-24 0,-1 0,1 0,24 0,0 0,0 0,25 0,-25 0,1 0,24 0,-25 0,25 0,-25 0,25 0,-25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3:17.97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9624 11708,'0'0,"0"25,0 24,0 1,0-1,0 51,0-51,0 26,0-1,0-24,0-1,0 1,0-25,0 0,0-1,0 26,0 0,0-1,0 26,0-26,0 1,0-1,0-24,0 25,0-50,0 25,0-1,0 1,0-25,0 25,0 49,0-49,0 0,0 0,0 24,0-24,0 0,0-25,0 50,0 49,0 50,0 0,25 24,0-49,-25 0,25-74,-25-1,0-24,0 0,0 0,0 0,0-25,0 24,0-24,24 0,-24 0,50 0,0 0,24 0,0 0,26 0,-1 0,0 0,25 0,-49 0,-26 0,1 0,-1 0,1 0,24 0,-24 0,0 0,24 0,-24 0,-1 0,1 0,-1 0,-24 0,0 0,0 0,0 0,-25 0,25 0,49 0,0 0,50 0,50 0,0 0,-50-24,-25 24,-50 0,26 0,-25 0,-1 0,1 0,-25 0,-1 0,26 0,-25 0,0 0,-1 0,1 0,0 0,0 0,0 0,-1 0,1 0,0 0,0 0,-25 0,25 0,-1 0,1 0,0 0,0 0,24 0,-49 0,50 0,-50 0,25 0,-25 0,49 0,-49 0,25 0,25 0,-25 0,-1 0,26 0,-50 0,25 0,0 0,0 0,24 0,1 0,-1 0,-24 0,25 0,-25 0,-25 0,24 0,1 0,-25 0,25 0,-25-25,-25-50,25-24,0 25,-25-1,1 1,24 24,0 1,-25 24,25 0,0 25,0-25,0-49,0-100,-25 1,0-1,25 75,-25 24,25 1,-24 24,24 50,0-24,0 24,0-25,0 25,0-50,0-49,0 25,0 24,0 0,0 1,0-1,0 1,0 24,0 0,0-25,0 50,0-49,0-1,0 50,0-25,0 0,0 1,0 24,0-25,0-25,0 50,0-25,0 1,0-1,0 25,0-25,0 25,0-25,0 0,0 25,0-24,0-1,0-50,0-24,0-25,0 75,24 24,-24 0,0 0,0 0,0 25,0-24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3:21.1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13395 11584,'0'0,"-50"0,-49 0,-25-25,-25-49,0 24,25-24,25 49,24 0,-24 0,50 0,24 25,0 0,-25-24,50 24,-24 0,-1 0,25 0,-25 0,25 0,-50 0,50 0,-25 0,25 0,-24 0,-1 0,0 0,0 0,0 0,1 0,24 0,-25 0,0 0,-25 0,50 0,-24 0,-1 24,0-24,0 0,25 25,-25-25,25 0,-49 25,49 0,-50-25,1 25,-1-1,-24 1,-1 0,26 0,-1 0,25-25,-49 0,49 24,-25-24,1 0,-1 0,0 25,26-25,-26 0,0 0,26 0,-1 0,-25 0,50 25,-49-25,24 0,0 25,-25-25,26 0,-26 0,0 25,1-1,24-24,-25 25,50-25,-24 0,-26 0,50 0,-50 25,50-25,-24 0,24 0,-25 0,74 0,26 25,49-25,25 0,-50 0,25 25,-50-25,-24 0,-1 0,1 0,0 0,-26 0,1 0,25 0,24 0,1 0,-1 0,-24 0,-1 0,-24 0,25 0,-25 0,-1 0,-24 0,25 0,0 0,0 0,0 0,-25 0,49 0,1 0,-1 0,26 0,-26 0,1 0,0 0,-26 0,1 0,-25 0,25 0,0 0,0 0,-25 0,25 0,24 0,-24 0,0 0,24 0,-24 0,0 0,0 0,-25 0,25 0,-1 0,-24 0,25 0,-25 0,50 0,-50 0,25 0,-25 0,24 0,1 0,-25 0,25 0,-25 0,25 0,0 0,-1 0,1 0,-25 0,25 0,0 0,-25 0,25 0,24 0,1 0,-1 0,1 24,-25 1,24 0,-24 0,0-25,-25 25,0-25,25 0,-25 0,25 0,-25 24,0-24,25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04-22T09:00:40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14383 14796,'0'0,"-96"0,-31 63,-158 64,-128-32,-63-31,-64-64,-159 0,-31 0,190 0,-317-95,508 63,127 32,31 0,96 0,-32 0,95 0,0 0,-31 0,-64 0,-159 0,-63 0,0-127,-1 63,33 1,63 31,32 32,63 0,-32 0,1 0,31 0,64 0,31 0,-31 0,32 0,31 0,0 0,-63 0,-96 0,-31 0,-64 0,-31 0,63 0,32 0,63 0,64 0,-1 0,33 0,-1 0,33 0,-33 0,32 0,1 0,-33 0,32 32,1 0,-1-32,0 0,32 0,-32 0,32 31,-31-31,31 32,-32-32,0 32,32-32,-32 32,32-1,-31 1,31-32,-32 64,32-1,-64 32,33 1,-33 31,64-32,-32-32,32-31,-31 63,31-31,-32-32,32 31,0-63,0 32,0-32,0 32,0-1,0-31,0 32,0-32,0 32,0-32,0 32,0-1,0 1,0 0,95 0,-31-1,63 1,0-32,63 32,32 0,-63-32,32 0,-1 31,96 1,-127 32,-1-33,-31 1,-31-32,-1 0,32 32,-32 0,32-1,-32-31,32 32,-95-32,32 0,94 0,96 0,96 0,62 0,-31 0,-31 0,31 0,-127 0,-32 0,-95 0,0 32,-32 0,-31-32,-33 31,33 1,-64-32,63 0,33-32,94-63,64 32,64-1,31 1,-32 31,-63 0,-31 32,-1 0,-95 0,-32 0,0 0,1 0,-33 0,1 32,-1 0,-63-1,32-31,63 0,96 0,63 0,63 0,-31-31,0-1,-32 0,-64 32,-63 0,32 0,-64 0,0 0,1 0,-65 32,33 0,-32-1,-1-31,33 0,95 0,-64 0,64 0,-64 0,0 0,32 0,-32 0,1 0,-33 0,1 0,-33 0,33 0,-32 0,31 0,1 0,31 0,0 0,-31 0,-1 32,-31-32,63 0,-63 32,31-32,1 0,-1 0,1 0,-32 0,31 0,32 0,1 0,-33 0,32 0,-31 32,-1-32,1 0,-1 31,-31-31,32 0,-33 0,1 32,32-32,-33 32,1 0,63-32,-63 0,0 0,31 0,33 0,-1-32,95 0,-63 0,32 32,-64-31,1 31,-33 0,1 0,-1 0,1 0,-1 0,1 0,-33 0,33 0,-1 0,-63-32,64 32,-32 0,-1 0,1 0,-32 0,64 0,-33-32,1 32,0 0,0 0,-1-32,1 32,0 0,31-31,-63 31,64-32,-32 32,-1 0,1-32,0-31,31 63,-31-32,0 0,0 0,31 1,-63 31,32-32,-32 32,0 0,0-32,32 0,-1-31,1 31,32-31,-64 31,0 0,31 0,-31 1,32-1,-32 0,0-31,32 31,-32 0,0 32,0-32,0 32,0-31,0 31,0-32,0 0,0-31,-64-96,1 95,-1-31,1 63,31 1,32-1,-32 0,32 32,-31-32,31 32,-64 0,1-31,31-1,-32 0,33 32,-1 0,32 0,0 0,-32 0,32 0,-32 0,32 0,-31 0,-1 0,0 0,0 0,1 0,-33 0,32 0,1 0,-1 0,0 0,0 0,32 0,-63 0,63 0,-64 0,33 0,-33 0,32 0,1 0,-1 0,0 0,0 0,32 0,-63-32,31 32,-31 0,-64-31,0-1,0 0,63 0,1 1,-33 31,96 0,-31 0,-33 0,64 0,-32 0,1 0,-1 0,32-32,-64 32,33 0,-1 0,-32-32,33 32,-1 0,-32-32,33 32,-33-31,32 31,1 0,-33 0,1 0,-1 0,32 0,-31 0,-32 0,63 0,-32 0,33 0,-33 0,32 0,1 0,-1 0,32 0,-64 0,33 0,-1 0,0 0,0 0,1 0,-33 0,64 0,-63 0,-1 0,1 0,-1 0,1 0,31 0,0 0,0 0,32 0,-31 0,-33 0,-31 0,-32 63,-32-31,0-32,1 0,94 32,-31-32,63 31,-31-31,31 0,32 32,-32-32,0 0,32 0,-31 0,-33 0,64 0,-63 0,63 0,-32 0,32 0,0 0,-32 0,0 32,32-32,-31 0,31 0,-32 32,32-32,-32 0,0 0,32 0,-31 0,31 0,0 31,-32-31,32 32,-32-32,0 0,32 32,-31-32,31 32,-32-32,0 0,32 31,0-31,0 32,-32-32,32 0,0 0,-31 0,31 32,-32-32,32 0,-32 0,32 0,-32 0,32 32,0-32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4-20T11:03:34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2729 14932,'0'25,"-25"25,0 24,-25 50,1-25,-1 1,25 24,-24 0,-26 49,26 26,24-100,25-25,-25-49,25-25,0 0,25-99,49-50,1 0,49-49,-25 124,-49-26,-1 26,-24 24,0 50,-25 0,25 0,-25 0,24 0,-24 25,50 50,24 24,1-25,-1 1,1-51,-1 1,0-25,1 0,-1 0,1 0,-26 0,1 0,-25 0,49 0,-49 0,25 0,-1 0,26 0,24 0,0 0,-25 0,1 0,-26 0,-24 0,0 0,25 0,-26 0,1 0,50 0,-51 0,51 0,-50 0,24 0,1 0,-25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4-20T11:03:58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4911 15726,'25'0,"25"0,49 0,50 0,24 0,-24-25,-50 25,-49 0,24 0,-24 0,0 0,-1 0,1 0,-25 0,49 0,-49 0,0 0,24 0,-24 0,0 0,0 0,-25 0,49 0,26 0,49-24,74-1,50 25,25-25,-50 25,1 0,-51 0,-74 0,1 0,-26 0,1 0,-26 0,26 25,-26-25,1 0,-1 0,1 0,24 0,75 0,99 0,50-50,0 25,24 1,-49-26,0 0,-75 50,-24 0,-75 0,0 0,-24 0,-1 0,-49 0,0 0,74 0,75 0,24 0,75 0,-25 0,-25 0,-49 0,-75 0,-25 0,1 0,-50 0,-1 0,-24 0,25 0,50 0,98 0,26 0,24 0,0 0,0 0,1 0,-51 0,-73 0,-51 0,1 0,-1 0,-24 0,50 0,49 0,99 0,25 0,0 25,-50 25,26-25,-100-1,0 1,-50 0,-24-25,-25 25,24-25,-24 0,25 0,74-25,0 0,99 0,-50 1,1 24,-25 0,25 0,-50 0,-50 0,0 0,-24 0,0 0,-1 0,1 0,-1 24,-24-24,25 0,-25 0,-1 0,1 0,0 0,0 0,-25 0,25 0,-1 25,1-25,0 0,-25 0,25 0,0 0,-25 0,25 0,-25 0,24 0,1 0,0 0,-25 0,25 0,-25 0,25 25,-1-25,-24 0,25 0,-25 0,25 0,0 0,-25 0,25 0,-25 0,24 0,-24 0,25 0,0 0,0 0,49-50,25 1,1-1,48 25,-73-24,-1-1,-74 50,25 0,-25 0,-25 0,0 0,-24 0,-26 0,-24 0,0 0,25 0,-1 0,-74 0,75 0,0 0,-26 0,26 25,-50 0,25 0,24-25,1 24,-1-24,26 0,-26 0,26 0,-1 0,1 0,-1 0,-24 0,24 0,0 0,26 0,-51 0,1 0,-75 0,50-24,-50 24,74-25,26 25,-26 0,26-25,-50 25,-1 0,1 0,25 0,-1 0,26 0,24 0,-25 0,-24 0,24 25,25 0,-24-25,24 0,25 0,-50 24,-49 1,-25 0,-99 25,74-26,-49 26,24 0,0-1,-24-24,99 25,-125-1,76 26,-26-26,0-24,26 25,48-1,26-49,0 25,-1-25,1 0,-26 0,1 0,-25 0,50-25,-75-24,50-1,0 25,49 0,-24 25,24-24,25 24,0 0,1-25,24 25,-75 0,-49 0,-50 0,-24 0,0 0,-26 0,1 0,25 0,49 0,50 0,-1 0,26 0,49 0,0 0,-24 0,24 0,0 0,-24 0,-1 0,0 0,26 0,-26 0,25 0,-49 49,-100 1,-74 24,0-24,0 0,-25 24,75-24,-26-26,51 1,-1-25,50 0,25 0,24 0,1 0,49 0,0 0,1 0,-26 0,-74-25,-99-49,49 0,-24-1,-1-24,26 49,-51-24,76 74,24 0,-25 0,74 0,1 50,-1-26,51 26,-1-50,-25 0,1 0,49 0,-50 0,50 0,-25 0,25 0,-25 0,1 0,-26-50,0 26,1-1,-1 0,-24 25,49 0,0 0,-24 0,-1 0,-25 0,-49 124,-24 25,-26-25,0 0,-49 50,74-100,75-49,-1 0,75-1,-24-24,24 0,0 0,-25 0,0-24,25-1,0 25,0-25,0 25,0-25,0-24,0 24,0 0,0 0,0 0,0 1,0-51,74-74,1-24,24 49,25-25,-49 74,-1 26,25-1,-24-24,-1 49,-49 25,0-25,24 0,-49 25,25 0,0 0,0 0,-1-24,1 24,0 0,-25 0,25 0,0 0,-1 0,-48 24,-125 51,25-1,-25 1,-25-26,-49 1,49-25,26 24,24-24,0 0,49 0,26-1,-1-24,50 0,50 0,98 0,125-74,-74 74,49 0,-75 0,1 0,-50 0,0 74,25-49,-50 25,-24-1,-51-49,1 0,0 25,0-25,-25 0,0 0,-25 0,-74 0,-149 0,0 0,24 0,-24 0,0-49,50 24,49 0,75 25,24 0,50 0,0-25,-25 0,25 25,0-24,0 24,0-25,0 25,0-25,0 0,0 25,0-49,25-51,99-98,-25 99,-49 49,74 0,-25-24,50 24,-99 26,-1 24,-49 0,0 0,-25 0,-49 24,0 1,-1 0,1 25,-1-26,-24-24,49 50,1-25,24-25,25 0,74 0,50 0,-24 0,49 25,-50 24,25 1,25 24,-1-24,-73-50,24 25,25 0,-25-25,-24 0,-26 0,26 0,-50 0,49 0,-49 0,0 0,24 0,-49 0,25 0,0 0,0 0,-1 0,-24 0,25 0,50 0,24 0,99 24,75-24,0 50,74-25,-49 24,-25 1,-25 24,-99-24,-25 0,-50-1,-24-24,-1-25,-24 0,0 0,-25 0,49 0,51-25,-26 0,50-24,25 24,-50 0,50 0,25-24,-75 24,25 0,-75 0,26 25,-25-24,24-1,-49 25,24-25,1 25,49 0,-74 0,0 0,0 0,-25 0,24 0,-24 0,0 0,-24 0,-26 0,-49 0,-25 0,-100 0,26 25,-50 24,50-24,24-25,75 0,-25 0,49 0,-24 0,0 0,0 0,24 0,1 0,24 0,25 0,1 0,-1-25,25 25,25 0,74 0,50-24,49 24,50-25,-25 25,-24 0,-26 0,-49 0,0 0,-24 0,49 0,-50 0,50 0,-25 0,-25 0,25 0,-50 0,-24 0,-1 0,1 0,0 0,-26 0,-24 0,25 0,0 0,-25 0,25 0,0 0,0 0,-1 0,1 25,0-25,-50 0,-24 0,-100 0,0 0,-25 0,1-25,24-25,-50 1,75-1,-74 0,-1 1,1 49,24-25,1 25,24-25,74 0,-24 25,-25 0,50 0,-1-24,26 24,24 0,-25-25,26 0,-26 25,50 0,-25 0,-24 0,49 0,-25 0,25 0,0 0,0 0,0 0,25 0,-25 0,49 0,-24-25,49 25,50-25,50 25,-25 0,99-25,0 1,-25 24,100-25,-199 0,-25 25,0 0,-24 0,-1 0,-24 0,-1 0,1 0,-1 0,51 0,-1 0,-25 25,1 24,-1-24,-24-25,-1 25,1 0,24-25,-24 0,0 0,-1 25,-24-25,25 0,-50 0,24 0,26 0,49-25,75 0,-1 0,1 25,-25 0,-25 0,25 0,-50 0,0 0,-24 0,-1 0,0 0,1 0,-50 0,-1 0,26 0,-50 0,25 0,-25 0,0 0,49 0,-24 50,25-25,0 24,-1-24,1 25,24-25,1 24,-26-24,50 0,-24 0,-26-25,26 24,-26-24,-24 0,50 25,-51-25,1 0,0 0,-25 0,50 0,-1 0,1 0,24-25,-24 1,-50 24,0-25,-74 25,-199 0,-75 0,-98 0,74 0,74-25,50 25,74-25,50 0,25 1,50 24,-1-25,25 0,25 25,50 0,49 0,124-25,50 25,25 0,-25 0,99-25,-99-24,-75 24,50 0,-49 0,-26 25,26-25,24 25,-99 0,49 0,-24 0,-49 0,-26 0,25 0,-24 0,24 0,-25 0,1 0,-26 25,1 0,-25-25,24 0,-24 0,0 0,-25 0,25 0,24 0,26-25,74 0,-25 25,-50 0,0 0,1 0,-75 0,0 0,-50 0,-173 25,24 0,-49-25,50 0,0 0,24 0,25 25,50 25,24-50,1 0,49 24,0-24,25 0,0 25,0-25,25 0,50 0,-1 25,25-25,50 0,-25 0,25 25,-25-25,25 25,-25-1,74 1,-148 0,49 0,-24-25,-1 25,0-1,-49 1,25-25,-25 0,-1 0,1 0,0 0,-25 0,-50 0,-74 0,-124 0,-49 0,-1 0,-124 0,199 0,0-25,24 1,51-1,48 25,26-25,24 25,-24-25,49 25,0-25,25 25,-24 0,24 0,0 0,49 0,26 0,24 0,74 0,1 0,49 0,50 0,25 0,-100 0,25 0,-24 0,-75 0,25 0,-25 0,25 0,24 0,-49 0,50 0,0 0,-26 25,26 0,-75-25,25 25,-25-25,1 0,24 0,-50 0,0 0,-24 0,25 0,73 49,-48-24,-26 0,0 0,-24 0,-25-25,24 0,-49 24,50-24,-25 25,-25-25,25 0,-1 0,-24 0,25 0,-25 25,0-25,0 0,-74 0,-50 25,-50-25,-24 0,-1 0,1 0,-25 0,-50 0,74 0,26 0,-1 0,50 0,-74 0,24 0,25 0,-24 0,73 0,26 0,49 0,-25 0,26-25,-1 25,25 0,-25 0,0 0,0 0,-24 0,24 0,-25 0,1 0,-26 0,1 0,0 0,-1 0,26 0,-1 0,25 0,-24 0,49 0,0 0,74-25,75 25,0 0,74-25,-25 25,1 0,24-24,-25 24,1 0,74 0,-100 0,1-25,-50 25,50-25,-26 25,1 0,-50 0,-24 0,24 0,-24 0,-1 0,0 0,26 0,24 0,-50 25,0-25,-24 0,24 0,-49 0,50 0,-51 0,26 0,24 0,26 0,-51 0,26 0,-26 0,1-25,-25 25,0 0,-1-25,-24 25,0 0,25-25,-25 1,25 24,-25-25,0 25,25 0,0 0,-25 0,0 25,-75-1,1 26,-25 0,24-26,26-24,-1 25,0-25,-24 0,24 0,1 0,24 0,-25 0,25 0,1 0,24 0,-25 0,50 0,74 0,25 0,74 0,-24 0,-25 50,-25-25,-25-1,-49 1,24-25,-49 0,0 0,24 25,-24 0,0-25,0 0,-1 25,-24-25,0 24,25-24,-50 0,-49 0,-50 0,-50 0,1 0,-1-24,1-1,-51 0,26-49,24 49,-99 0,-124-25,100 1,24 49,0-25,25 25,50 0,24 0,0 0,50 0,-24-25,73 25,1 0,24 0,0 0,1-25,24 25,-25 0,-123-24,-1-1,-123 25,24-25,-25 25,25 0,25 0,25 0,-75 0,125 0,-1-25,25 25,0-25,0 25,-74 0,50 0,24 0,0 0,0 0,75 0,24 0,50 0,-50 0,-98 0,24 0,-124 0,24 0,-73 0,49 0,0 0,49 0,26 0,73 0,1 0,25 0,-1 0,1 0,-25-24,49 24,25 0,0 0,75 0,99 0,99-50,50 50,74 0,-50 0,100 0,-199 25,25-25,-50 25,26-1,-26 1,-24 25,-50-1,0-24,-25 25,25-1,-50 1,26 0,-1 24,-74-74,24 0,51 0,48-50,76 1,-26 24,1 0,-26 25,26 0,-75 0,0 0,-50 0,25 0,-24 25,-26 0,-24-25,25 0,24 0,-49 0,-25 0,-50 0,-123 0,-51 0,-73 0,-75 0,-75-75,26 51,-1 24,50-25,-149 25,223 0,50 0,50 0,74 0,0 0,49 25,26-25,24 0,-74 0,-50 0,-25 0,-49-50,0 0,-25 1,0-26,49 26,-24-1,-75-49,75 24,99 51,-25-26,0 0,75 26,-50-1,25 0,24 25,26 0,-1 0,0 0,26 0,-26 0,-49 0,24 25,-49 0,0-1,-49-24,-75 50,0-25,-25 0,-25 24,50 1,50-25,-26 0,51-1,-26 1,1 0,49-25,50 0,24 25,26-25,24 0,0 0,75 0,173-50,50 25,25 25,-26 0,26 0,-50 75,-49-50,24-1,-25-24,1 0,49 0,-25 0,25 0,-25 0,-24 0,-26 0,-24 0,-74 0,-26 0,-24 0,-25 0,0 25,-25-25,-148 25,-26-25,-49 25,-50-25,-49 0,-50 0,25 0,25 0,74 0,50 0,24 0,51 0,-1 0,99 0,50 0,0 0,149 0,446-149,-49 25,-174 74,0 25,-99 25,-25 0,-74 0,-75 0,0 0,-49 0,24 0,1 0,-26 0,-24 0,25 25,-50 0,0-25,-50 0,-173 0,-25 0,-25 0,-50 0,50 0,1-25,73-24,26 24,-1-25,50 25,99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04-22T09:06:56.9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16161 4858,'31'0,"1"0,32 0,31 0,-32 0,33 0,-33 0,-31 0,0 0,-1 0,1 0,0 0,-32 0,32 0,-1 0,-31 0,32 0,32 0,-33 0,1 0,0 0,0 0,-1 0,-31 0,32 0,0 0,0 0,-32 0,31 0,1 0,-32 0,32 0,-32 0,63 0,-31 0,0 0,0 0,31 32,-31-32,0 0,-1 0,1 0,-32 0,32 0,-32 0,32 0,-1 0,1 0,-32 0,32 0,-32 0,32 0,-1 0,1 0,0 0,0 0,-1 0,1 0,0 0,-32 0,32 0,-1 0,-31 0,32 0,-32 0,0 31,32-31,-32 0,0 0,32 0,-32 32,31-32,-31 0,0 32,32-32,-32 32,0-32,32 31,-32-31,32 0,-32 32,0-32,0 0,31 0,-31 32,0 0,0-32,32 0,-32 0,32 0,0 0,-32 0,-32 0,-32 0,1 0,-1 31,33-31,-1 0,0 0,0 0,-31 0,63 0,-64 0,33 0,-1 0,0 0,0 0,1 0,-1 0,32 0,-64 0,64 0,-31 0,31 0,-64 0,32 0,1 0,-65 0,96 0,-31 0,-33 0,64 0,-32 0,1 0,-1 0,0 0,0 0,32 0,-31 0,31 0,-32 0,0 0,0 0,32 0,-31 0,31 0,-32 0,0 0,-31 0,31 0,0 0,0 0,1 0,-1 0,0 0,32 0,-32 0,1 0,31 0,-64 0,32 0,-31 0,31 0,0 0,-31 0,63 0,-32 0,32 0,-32 0,1 0,31 0,-32 32,-32-32,64 0,-31 0,31 0,-32 0,32 32,0-32,0 0,63 0,33 32,-1-32,-32 31,-31-31,32 0,-33 0,-31 0,64 0,-64 0,63 32,-31-32,0 32,31-32,33 0,-33 32,-31-32,31 0,-31 0,0 0,0 0,-1 0,1 0,32 0,-33 0,1 0,32 0,-33 0,-31 0,64 0,-64 0,32 0,-32 0,31 0,1 0,-32 0,32 0,-32 0,63 0,-31 0,-32 0,64 0,-64 0,63 0,-63 0,32 0,-32 0,32 0,-32 0,31 0,1 0,-32 0,32 0,-32 0,32 0,-1 0,-31 0,32 0,-32 0,32 0,-32 0,32 0,-1 0,-31 0,32 0,-32 0,32 0,-32-32,0 32,32 0,-1 0,-31-32,0 32,-31 95,-1-31,0-32,0 31,32-63,-31 32,31 0,-32-32,32 0,0 0,0 31,-32-31,32 0,-32 0,32 0,-31 0,-1 32,32-32,-32 0,32 0,-32 0,1 0,31 0,-32 0,32 0,-32 0,32 0,-32 0,1 0,31 0,-32 0,32 0,-32 0,0 0,32 0,-31 0,31 0,-32 0,32 0,-64 0,64 0,-31 0,-1 0,0 0,-31-32,-1-31,1 63,-1-32,32 0,1 32,31 0,-32 0,32 0,-32 0,32-31,-32 31,-31 0,63-32,-32 32,-31 0,31 0,0 0,0 0,1 0,31 0,-32 0,32 0,-32 0,0 0,1 0,-33 0,32 0,-31 0,-1 0,33 0,-1 0,0 0,32 0,-32 0,32 0,0 0,-31 0,31 0,0 0,0-32,0-31,0 31,0 0,0-31,0 63,0-32,0 32,0-32,0 0,0 32,0-31,63-1,-63 32,0-32,32 32,-32 0,0 0,0-32,32 32,-32-31,0 31,31 0,1 0,-32 0,32-32,0 32,-1 0,1 0,-32 0,64 0,-64 0,63 0,-31 0,31 0,1 0,-1 0,-31 0,-32 0,64 0,-64 0,63-32,-63 32,32 0,0 0,-1 0,33 0,-32 0,-1-32,33 32,-32 0,-1 0,1 0,63 0,-63 0,0 0,31 0,-31 0,-32 0,64 0,-33 0,1-31,32 31,-64 0,63-32,-63 32,32 0,-32 0,32 0,-1 0,-31 0,32-32,0 32,0 0,-32 0,31 0,-31 0,32 0,-32 0,32 0,0 0,-32 0,31 0,-31 0,32 0,0 0,-32 0,32 0,-32 0,0 0,0 32,0 31,0 1,0-32,0-32,0 31,0 1,0-32,0 0,0 32,0-32,-32 32,32-1,-32-31,32 32,0-32,0 0,0 32,0-32,-32 0,32 32,0-1,0-31,0 32,-31-32,31 0,0 32,-32-32,32 32,0-32,0 31,-32-31,32 0,0 32,0-32,-32 0,32 0,0 0,32 0,-32 0,0 32,0 0,0-1,0-31,-32 32,1 0,31-32,0 0,-32 0,32 32,-32-32,32 0,-32 0,32 31,-31-31,31 0,0 32,-32-32,32 0,-32 0,32 0,-32 0,32 32,-31-32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6-04-22T09:06:18.6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14700 3270,'0'0,"0"32,-95 0,0 31,-64 1,32-32,-32-1,64 1,31 0,1 0,-64-1,63 1,1 0,-1-32,1 32,31-1,-31 1,-1-32,-31 32,0 31,-64 1,64-64,-1 63,1-31,63-32,1 0,-33 32,64 0,0-32,-32 0,32 31,-31 1,31 0,-32 31,0 1,0-1,-31-31,63 32,-32-33,0 1,32-32,0 32,0 0,-31 63,-1 64,32-1,-32 1,32-64,0-31,0-1,0-31,0-32,0 32,0-32,0 32,0-1,0 1,0 0,0 0,0-32,0 31,0 1,0 0,0-32,0 32,0-32,0 63,0-63,0 32,0-32,0 0,0 32,32-1,0-31,31 32,-31 0,31-32,33 0,-33 32,32-32,1 0,-1 0,-32 0,33 0,-1 0,-32 0,1 0,-1 0,1 0,-1 0,1 0,-32 0,31-32,-31 32,0 0,-32 0,31 0,-31 0,32 0,-32 0,64 0,-33 0,1 0,0 0,0 0,-1 0,-31 0,64 0,31 0,-31 0,-1 0,1 0,-1 0,32 0,1 0,-33 0,-31 0,31 0,1 0,-32 0,-1 0,33 0,-32 0,-1 0,33 0,-64 0,32 0,31 0,-31 0,0 0,-1 0,-31 0,32 32,0-32,0 0,-32 0,63 0,-31 0,0 0,31 0,1 0,-1 0,-31 0,31 0,1 0,-32 0,-1 0,33 0,-64 0,32 0,-1-32,-31 32,32 0,32 0,31 0,0 0,0 0,32 0,-31 0,-33 0,64 0,-32 0,1 0,-33 0,1 0,-1 0,1 0,-1 0,-63 0,32 0,0 0,-1 0,33 0,-32 0,31 0,1 0,-1 0,1 0,-33 0,33 0,-1 0,-31 0,0 0,31 0,-63 0,32 0,32 0,-33-32,1 32,32 0,-33 0,1 0,-32 0,32 0,0 0,-1 0,-31 0,32-32,-32 32,32 0,0 0,-32-31,31 31,1 0,0 0,0 0,-32-32,31 32,1 0,32-32,-33 0,33 1,-1-1,-31 0,32 32,-64-32,31 1,1 31,0 0,-32 0,32-32,-32 32,31 0,-31 0,0 0,32-32,0 32,-32-32,0 32,32-31,-32 31,0 0,0-32,31 32,-31-32,0 0,32 1,-32 31,0-64,0 32,0 1,0-33,0 1,0 31,0-63,0-1,0 33,0-32,0 63,0 0,0 0,0 32,-32-31,32-1,0 32,0-32,-31 32,31-32,0 1,-64-65,1 1,31 32,0-1,-31 64,31-32,0 1,0 31,-31 0,-1-32,1 32,-1 0,1 0,-32-32,-1 32,-31 0,32 0,32-32,31 32,-32-31,33 31,-1 0,32-32,-64 32,64-32,-31 32,-33-32,32 32,-31-31,31 31,32 0,-63 0,63 0,-64 0,64 0,-32 0,1-32,-1 32,-32-32,1 0,-32 1,-32-65,31 96,1-31,32-1,-1 32,1-32,-1 32,32 0,1 0,-1 0,0 0,0 0,1 0,-1 0,-32 0,1 0,31 0,-31 0,31 0,0 0,-31 0,31 0,0 0,-31 0,-1 0,32 0,1 0,-33 0,64 0,-32 0,-31 0,31 0,-31 0,-1 0,-31 0,63 0,0 0,1 0,-1 0,0 0,32 0,-32 0,32 0,-31 0,-1 0,32 0,-32 0,0 0,1 0,31 0,-32 0,0 0,0 0,32 0,-31 0,31 0,-32 0,32 0,-32 0,0 0,32 0,-31 0,31 0,-32 0,0 0,32 0,-32 0,1 0,-1 0,32 0,-32 0,32 0,-63 0,63 0,-32 0,32 0,-32 32,32-32,-32 0,1 0,31 0,-32 0,32 0,0 0,0-32,0 32,0-32,0 32,0-31,0 31,0-32,0 0,0 32,0-32</inkml:trace>
  <inkml:trace contextRef="#ctx0" brushRef="#br1" timeOffset="14595.8349">20733 3937,'0'0,"0"32,-32 0,-32 63,1 0,-32-31,63 63,0-64,0 1,32-1,-31 1,-1-33,32 33,0-64,0 63,0-63,0 32,0 32,-32-33,32 33,0-1,0-31,-32-32,32 64,0-64,0 31,0 1,0 0,0 63,0-31,-31-33,31 1,0-32,0 32,0 0,0-32,0 31,0 1,0 0,0 31,0-63,0 32,0 0,0 0,0-32,0 31,0 1,0 0,0-32,0 32,31-32,-31 0,32 31,0-31,31 0,1 0,-1 0,1 0,-32 0,31 0,1 0,-1 0,-31 0,31 0,33 32,-65-32,33 0,-1 0,1 0,-64 0,32 0,-32 0,63 0,1 0,31 0,-32 0,-31 0,32 0,-1 0,-31 0,0 0,31 0,-31 0,31 0,1 0,-32 0,-1 0,1 0,0 0,0 0,31 0,-63 0,32 0,0 0,-1 0,-31 0,32-32,0 32,63 0,-31-31,63-1,-32 0,-32 32,33-32,-1 32,-32 0,1 0,-32 0,-1 0,1 0,32 0,-64 0,31 0,1 0,-32 0,32 0,-32 0,32 0,-1 0,-31 0,32 0,-32 0,32 0,-32 0,32 0,-1 0,-31-31,32 31,-32 0,32-32,0 0,-32 32,31 0,-31 0,0-32,32 32,-32 0,64-63,-64 31,63-31,-31-1,31 1,-31-1,0-63,31 64,-31 31,-32-32,32 33,0-1,-32 0,0 0,0 32,0-31,31-1,-31 32,0-32,0 0,0-31,0-1,32 1,-32 31,32 0,-32 1,0 31,0-32,0 32,0-32,0 0,0 1,-32-1,0-32,1 64,-1-31,0 31,32 0,-32 0,32-32,-63 32,31-32,-31 32,-1 0,-31-32,0 32,-1 0,65 0,-1 0,-32 0,33-31,-1 31,0 0,32 0,-63 0,63 0,-64 0,32 0,1 0,-33 0,-31 0,63 0,-31 0,31 0,-32 0,64 0,-31 0,-1 0,0 0,-63-32,31 32,33 0,-1 0,-32 0,64 0,-31-32,-1 32,0 0,0-32,1 32,-33 0,32 0,-31 0,31 0,-31 0,-1 0,32 0,-31 0,63 0,-32 0,0 0,1 0,31 0,-32 0,-63-31,31-33,32 64,-31-32,31 1,-31 31,31 0,32-32,-32 32,0 0,32 0,-31 0,31 0,0 0,-32 0,32 0,-32 0,0 0,32 0,-31 0,31 0,-32 0,0 32,32-32,0 0,-32 31,32-31,-31 32,-1 0,32-32,0 32,-32-32,32 31,0-31,0 0,-32 0,32 32,-31-32,-1 32,32-32,0 32,-32-32,0 31,1-31,31 0,0 32,-32-32,32 32,-32-32,32 0,-32 0,32 0,-31 32,31-32,-32 31,32-31,0 0,-32 32,32 0,-32-32,32 0,0 0,-31 0,31 32,-32-32,32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31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13395 8012,'24'0,"-24"-25,50 0,-25-24,49-1,-49 25,49-49,-49 49,0-25,49 1,-24-1,0 25,24-24,-49 49,24-25,1 0,-25 25,0 0,-1-25,1 25,0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35.1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13742 7913,'0'0,"25"0,-25 0,24 0,1 0,-25 0,25 0,49 0,-24 0,-25 0,0 0,-25 0,24 0,-24 0,25 0,0 0,25-25,-1 25,1-25,-1-25,1 50,0-24,-1-1,1 25,-25-25,0 0,24 25,-24-25,49 25,1-24,-26 24,1-25,0 25,-1 0,1 0,-1 0,1 0,0 0,24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4-30T10:11:35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16991 7714,'50'0,"-1"0,1 0,-25 0,0 0,-1 25,1-25,25 25,-1-25,1 25,0-1,24 1,-49-25,0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B58B-811E-4879-9B01-72FE5A29CBDD}" type="datetimeFigureOut">
              <a:rPr lang="fr-FR" smtClean="0"/>
              <a:pPr/>
              <a:t>18/03/2020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EC22-4131-4508-893D-D308C10864C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9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75E90C-60BA-4D29-81DD-B6B0FDC3AB3D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5901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CCF0-CBEC-4340-AEBD-41AF486CD9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FA2F-D737-4225-BE19-92A932EEF26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9629-B114-4BF2-9DAB-068DA009B7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E9CF-3748-4F3F-AE31-D53667BDB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F3A9-9C6C-44E9-9EDA-E5E50FE0888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70B9-5D0E-46A1-8411-388B5CD5964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0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23850" y="260350"/>
            <a:ext cx="8496300" cy="6337300"/>
          </a:xfrm>
          <a:prstGeom prst="rect">
            <a:avLst/>
          </a:prstGeom>
          <a:solidFill>
            <a:schemeClr val="bg1"/>
          </a:solidFill>
          <a:ln w="25400">
            <a:solidFill>
              <a:srgbClr val="816E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143582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23850" y="260350"/>
            <a:ext cx="8496300" cy="6337300"/>
          </a:xfrm>
          <a:prstGeom prst="rect">
            <a:avLst/>
          </a:prstGeom>
          <a:solidFill>
            <a:schemeClr val="bg1"/>
          </a:solidFill>
          <a:ln w="25400">
            <a:solidFill>
              <a:srgbClr val="816E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8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3300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23850" y="260350"/>
            <a:ext cx="8496300" cy="6337300"/>
          </a:xfrm>
          <a:prstGeom prst="rect">
            <a:avLst/>
          </a:prstGeom>
          <a:solidFill>
            <a:schemeClr val="bg1"/>
          </a:solidFill>
          <a:ln w="25400">
            <a:solidFill>
              <a:srgbClr val="816E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71458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9EFF-E445-4121-9425-3DF04D6976D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623-365F-4E4A-A1AB-EE119253C66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DAF3-C21C-4813-ABD9-8A0F6EBE9F1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ADCE-BD3B-405B-94BD-91E97D8EA34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5752-56A9-47E0-9264-529E1A4B8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0DEF-753C-4EE9-B456-BDBF37B09CA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F3FD-B16F-4FDC-960F-829970591C6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D559-79E7-4D29-B636-CB036411EB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99D4-D35E-40EC-9BA0-E98D9414E7A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0824-30E4-41DF-BB46-EC7F5ADC2F3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7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D692-A0D8-40F2-AE00-67B34B2947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0C3D-0FB9-4F4E-B709-1180433C928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0875-E86B-4BF7-96C1-BE9875F7948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C570-6B25-478D-A371-73D697AF03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C469-19EB-40AC-85D5-EC776D9F83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4A72-09DF-49B8-AD45-0AC5B3C537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9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6699D-0759-4E82-8EF7-42C9B3DCC296}" type="datetimeFigureOut">
              <a:rPr lang="fr-F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18/03/2020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96EE3-BA52-4652-8B44-4CB039ED7504}" type="slidenum">
              <a:rPr lang="fr-F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31" name="Objet 6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Diapositive think-cell" r:id="rId18" imgW="344" imgH="344" progId="TCLayout.ActiveDocument.1">
                  <p:embed/>
                </p:oleObj>
              </mc:Choice>
              <mc:Fallback>
                <p:oleObj name="Diapositive think-cell" r:id="rId18" imgW="344" imgH="34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323850" y="260350"/>
            <a:ext cx="8496300" cy="6337300"/>
          </a:xfrm>
          <a:prstGeom prst="rect">
            <a:avLst/>
          </a:prstGeom>
          <a:solidFill>
            <a:schemeClr val="bg1"/>
          </a:solidFill>
          <a:ln w="25400">
            <a:solidFill>
              <a:srgbClr val="816E7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tags" Target="../tags/tag15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86.vml"/><Relationship Id="rId1" Type="http://schemas.openxmlformats.org/officeDocument/2006/relationships/themeOverride" Target="../theme/themeOverride100.x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73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143.bin"/><Relationship Id="rId4" Type="http://schemas.openxmlformats.org/officeDocument/2006/relationships/tags" Target="../tags/tag155.xml"/><Relationship Id="rId9" Type="http://schemas.openxmlformats.org/officeDocument/2006/relationships/image" Target="../media/image72.w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emf"/><Relationship Id="rId2" Type="http://schemas.openxmlformats.org/officeDocument/2006/relationships/vmlDrawing" Target="../drawings/vmlDrawing87.vml"/><Relationship Id="rId1" Type="http://schemas.openxmlformats.org/officeDocument/2006/relationships/themeOverride" Target="../theme/themeOverride101.xml"/><Relationship Id="rId6" Type="http://schemas.openxmlformats.org/officeDocument/2006/relationships/customXml" Target="../ink/ink5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40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149.bin"/><Relationship Id="rId3" Type="http://schemas.openxmlformats.org/officeDocument/2006/relationships/tags" Target="../tags/tag156.xml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77.wmf"/><Relationship Id="rId17" Type="http://schemas.openxmlformats.org/officeDocument/2006/relationships/image" Target="../media/image78.wmf"/><Relationship Id="rId2" Type="http://schemas.openxmlformats.org/officeDocument/2006/relationships/vmlDrawing" Target="../drawings/vmlDrawing88.vml"/><Relationship Id="rId16" Type="http://schemas.openxmlformats.org/officeDocument/2006/relationships/oleObject" Target="../embeddings/oleObject152.bin"/><Relationship Id="rId1" Type="http://schemas.openxmlformats.org/officeDocument/2006/relationships/themeOverride" Target="../theme/themeOverride102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7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47.bin"/><Relationship Id="rId14" Type="http://schemas.openxmlformats.org/officeDocument/2006/relationships/oleObject" Target="../embeddings/oleObject150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tags" Target="../tags/tag15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89.vml"/><Relationship Id="rId1" Type="http://schemas.openxmlformats.org/officeDocument/2006/relationships/themeOverride" Target="../theme/themeOverride103.xml"/><Relationship Id="rId6" Type="http://schemas.openxmlformats.org/officeDocument/2006/relationships/oleObject" Target="../embeddings/oleObject15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9" Type="http://schemas.openxmlformats.org/officeDocument/2006/relationships/image" Target="../media/image79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66.bin"/><Relationship Id="rId39" Type="http://schemas.openxmlformats.org/officeDocument/2006/relationships/image" Target="../media/image94.wmf"/><Relationship Id="rId3" Type="http://schemas.openxmlformats.org/officeDocument/2006/relationships/tags" Target="../tags/tag159.xml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70.bin"/><Relationship Id="rId7" Type="http://schemas.openxmlformats.org/officeDocument/2006/relationships/oleObject" Target="../embeddings/oleObject156.bin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33" Type="http://schemas.openxmlformats.org/officeDocument/2006/relationships/image" Target="../media/image91.wmf"/><Relationship Id="rId38" Type="http://schemas.openxmlformats.org/officeDocument/2006/relationships/oleObject" Target="../embeddings/oleObject172.bin"/><Relationship Id="rId2" Type="http://schemas.openxmlformats.org/officeDocument/2006/relationships/vmlDrawing" Target="../drawings/vmlDrawing90.v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29" Type="http://schemas.openxmlformats.org/officeDocument/2006/relationships/image" Target="../media/image89.wmf"/><Relationship Id="rId41" Type="http://schemas.openxmlformats.org/officeDocument/2006/relationships/image" Target="../media/image95.wmf"/><Relationship Id="rId1" Type="http://schemas.openxmlformats.org/officeDocument/2006/relationships/themeOverride" Target="../theme/themeOverride104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58.bin"/><Relationship Id="rId24" Type="http://schemas.openxmlformats.org/officeDocument/2006/relationships/oleObject" Target="../embeddings/oleObject165.bin"/><Relationship Id="rId32" Type="http://schemas.openxmlformats.org/officeDocument/2006/relationships/oleObject" Target="../embeddings/oleObject169.bin"/><Relationship Id="rId37" Type="http://schemas.openxmlformats.org/officeDocument/2006/relationships/image" Target="../media/image93.wmf"/><Relationship Id="rId40" Type="http://schemas.openxmlformats.org/officeDocument/2006/relationships/oleObject" Target="../embeddings/oleObject173.bin"/><Relationship Id="rId5" Type="http://schemas.openxmlformats.org/officeDocument/2006/relationships/oleObject" Target="../embeddings/oleObject155.bin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167.bin"/><Relationship Id="rId36" Type="http://schemas.openxmlformats.org/officeDocument/2006/relationships/oleObject" Target="../embeddings/oleObject171.bin"/><Relationship Id="rId10" Type="http://schemas.openxmlformats.org/officeDocument/2006/relationships/image" Target="../media/image80.wmf"/><Relationship Id="rId19" Type="http://schemas.openxmlformats.org/officeDocument/2006/relationships/image" Target="../media/image84.wmf"/><Relationship Id="rId31" Type="http://schemas.openxmlformats.org/officeDocument/2006/relationships/image" Target="../media/image90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57.bin"/><Relationship Id="rId14" Type="http://schemas.openxmlformats.org/officeDocument/2006/relationships/oleObject" Target="../embeddings/oleObject160.bin"/><Relationship Id="rId22" Type="http://schemas.openxmlformats.org/officeDocument/2006/relationships/oleObject" Target="../embeddings/oleObject164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168.bin"/><Relationship Id="rId35" Type="http://schemas.openxmlformats.org/officeDocument/2006/relationships/image" Target="../media/image92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79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83.bin"/><Relationship Id="rId34" Type="http://schemas.openxmlformats.org/officeDocument/2006/relationships/image" Target="../media/image94.wmf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81.bin"/><Relationship Id="rId25" Type="http://schemas.openxmlformats.org/officeDocument/2006/relationships/oleObject" Target="../embeddings/oleObject185.bin"/><Relationship Id="rId33" Type="http://schemas.openxmlformats.org/officeDocument/2006/relationships/oleObject" Target="../embeddings/oleObject189.bin"/><Relationship Id="rId2" Type="http://schemas.openxmlformats.org/officeDocument/2006/relationships/vmlDrawing" Target="../drawings/vmlDrawing91.v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29" Type="http://schemas.openxmlformats.org/officeDocument/2006/relationships/oleObject" Target="../embeddings/oleObject187.bin"/><Relationship Id="rId1" Type="http://schemas.openxmlformats.org/officeDocument/2006/relationships/themeOverride" Target="../theme/themeOverride105.x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78.bin"/><Relationship Id="rId24" Type="http://schemas.openxmlformats.org/officeDocument/2006/relationships/image" Target="../media/image89.wmf"/><Relationship Id="rId32" Type="http://schemas.openxmlformats.org/officeDocument/2006/relationships/image" Target="../media/image93.wmf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180.bin"/><Relationship Id="rId23" Type="http://schemas.openxmlformats.org/officeDocument/2006/relationships/oleObject" Target="../embeddings/oleObject184.bin"/><Relationship Id="rId28" Type="http://schemas.openxmlformats.org/officeDocument/2006/relationships/image" Target="../media/image91.wmf"/><Relationship Id="rId36" Type="http://schemas.openxmlformats.org/officeDocument/2006/relationships/image" Target="../media/image95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82.bin"/><Relationship Id="rId31" Type="http://schemas.openxmlformats.org/officeDocument/2006/relationships/oleObject" Target="../embeddings/oleObject188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7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186.bin"/><Relationship Id="rId30" Type="http://schemas.openxmlformats.org/officeDocument/2006/relationships/image" Target="../media/image92.wmf"/><Relationship Id="rId35" Type="http://schemas.openxmlformats.org/officeDocument/2006/relationships/oleObject" Target="../embeddings/oleObject190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95.bin"/><Relationship Id="rId18" Type="http://schemas.openxmlformats.org/officeDocument/2006/relationships/image" Target="../media/image45.wmf"/><Relationship Id="rId26" Type="http://schemas.openxmlformats.org/officeDocument/2006/relationships/image" Target="../media/image57.wmf"/><Relationship Id="rId3" Type="http://schemas.openxmlformats.org/officeDocument/2006/relationships/tags" Target="../tags/tag160.xml"/><Relationship Id="rId21" Type="http://schemas.openxmlformats.org/officeDocument/2006/relationships/oleObject" Target="../embeddings/oleObject199.bin"/><Relationship Id="rId7" Type="http://schemas.openxmlformats.org/officeDocument/2006/relationships/oleObject" Target="../embeddings/oleObject192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97.bin"/><Relationship Id="rId25" Type="http://schemas.openxmlformats.org/officeDocument/2006/relationships/oleObject" Target="../embeddings/oleObject201.bin"/><Relationship Id="rId2" Type="http://schemas.openxmlformats.org/officeDocument/2006/relationships/vmlDrawing" Target="../drawings/vmlDrawing92.vml"/><Relationship Id="rId16" Type="http://schemas.openxmlformats.org/officeDocument/2006/relationships/image" Target="../media/image44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203.bin"/><Relationship Id="rId1" Type="http://schemas.openxmlformats.org/officeDocument/2006/relationships/themeOverride" Target="../theme/themeOverride106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94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191.bin"/><Relationship Id="rId15" Type="http://schemas.openxmlformats.org/officeDocument/2006/relationships/oleObject" Target="../embeddings/oleObject196.bin"/><Relationship Id="rId23" Type="http://schemas.openxmlformats.org/officeDocument/2006/relationships/oleObject" Target="../embeddings/oleObject200.bin"/><Relationship Id="rId28" Type="http://schemas.openxmlformats.org/officeDocument/2006/relationships/image" Target="../media/image58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198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93.bin"/><Relationship Id="rId14" Type="http://schemas.openxmlformats.org/officeDocument/2006/relationships/image" Target="../media/image42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202.bin"/><Relationship Id="rId30" Type="http://schemas.openxmlformats.org/officeDocument/2006/relationships/image" Target="../media/image59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6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93.vml"/><Relationship Id="rId1" Type="http://schemas.openxmlformats.org/officeDocument/2006/relationships/themeOverride" Target="../theme/themeOverride107.xml"/><Relationship Id="rId6" Type="http://schemas.openxmlformats.org/officeDocument/2006/relationships/oleObject" Target="../embeddings/oleObject20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16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94.vml"/><Relationship Id="rId1" Type="http://schemas.openxmlformats.org/officeDocument/2006/relationships/themeOverride" Target="../theme/themeOverride108.xml"/><Relationship Id="rId6" Type="http://schemas.openxmlformats.org/officeDocument/2006/relationships/oleObject" Target="../embeddings/oleObject20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97.wmf"/><Relationship Id="rId3" Type="http://schemas.openxmlformats.org/officeDocument/2006/relationships/tags" Target="../tags/tag165.xml"/><Relationship Id="rId7" Type="http://schemas.openxmlformats.org/officeDocument/2006/relationships/image" Target="../media/image1.emf"/><Relationship Id="rId12" Type="http://schemas.openxmlformats.org/officeDocument/2006/relationships/oleObject" Target="../embeddings/oleObject209.bin"/><Relationship Id="rId2" Type="http://schemas.openxmlformats.org/officeDocument/2006/relationships/vmlDrawing" Target="../drawings/vmlDrawing95.vml"/><Relationship Id="rId1" Type="http://schemas.openxmlformats.org/officeDocument/2006/relationships/themeOverride" Target="../theme/themeOverride109.x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67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208.bin"/><Relationship Id="rId4" Type="http://schemas.openxmlformats.org/officeDocument/2006/relationships/tags" Target="../tags/tag166.xml"/><Relationship Id="rId9" Type="http://schemas.openxmlformats.org/officeDocument/2006/relationships/image" Target="../media/image9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99.wmf"/><Relationship Id="rId18" Type="http://schemas.openxmlformats.org/officeDocument/2006/relationships/image" Target="../media/image101.wmf"/><Relationship Id="rId3" Type="http://schemas.openxmlformats.org/officeDocument/2006/relationships/tags" Target="../tags/tag167.xml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4.bin"/><Relationship Id="rId17" Type="http://schemas.openxmlformats.org/officeDocument/2006/relationships/oleObject" Target="../embeddings/oleObject217.bin"/><Relationship Id="rId2" Type="http://schemas.openxmlformats.org/officeDocument/2006/relationships/vmlDrawing" Target="../drawings/vmlDrawing96.vml"/><Relationship Id="rId16" Type="http://schemas.openxmlformats.org/officeDocument/2006/relationships/oleObject" Target="../embeddings/oleObject216.bin"/><Relationship Id="rId1" Type="http://schemas.openxmlformats.org/officeDocument/2006/relationships/themeOverride" Target="../theme/themeOverride110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5" Type="http://schemas.openxmlformats.org/officeDocument/2006/relationships/image" Target="../media/image100.wmf"/><Relationship Id="rId10" Type="http://schemas.openxmlformats.org/officeDocument/2006/relationships/image" Target="../media/image9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5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222.bin"/><Relationship Id="rId18" Type="http://schemas.openxmlformats.org/officeDocument/2006/relationships/oleObject" Target="../embeddings/oleObject225.bin"/><Relationship Id="rId3" Type="http://schemas.openxmlformats.org/officeDocument/2006/relationships/tags" Target="../tags/tag168.xml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104.wmf"/><Relationship Id="rId17" Type="http://schemas.openxmlformats.org/officeDocument/2006/relationships/image" Target="../media/image106.wmf"/><Relationship Id="rId2" Type="http://schemas.openxmlformats.org/officeDocument/2006/relationships/vmlDrawing" Target="../drawings/vmlDrawing97.vml"/><Relationship Id="rId16" Type="http://schemas.openxmlformats.org/officeDocument/2006/relationships/oleObject" Target="../embeddings/oleObject224.bin"/><Relationship Id="rId1" Type="http://schemas.openxmlformats.org/officeDocument/2006/relationships/themeOverride" Target="../theme/themeOverride111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5" Type="http://schemas.openxmlformats.org/officeDocument/2006/relationships/oleObject" Target="../embeddings/oleObject223.bin"/><Relationship Id="rId10" Type="http://schemas.openxmlformats.org/officeDocument/2006/relationships/image" Target="../media/image103.wmf"/><Relationship Id="rId19" Type="http://schemas.openxmlformats.org/officeDocument/2006/relationships/image" Target="../media/image107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20.bin"/><Relationship Id="rId14" Type="http://schemas.openxmlformats.org/officeDocument/2006/relationships/image" Target="../media/image105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image" Target="../media/image117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" Type="http://schemas.openxmlformats.org/officeDocument/2006/relationships/tags" Target="../tags/tag169.xml"/><Relationship Id="rId21" Type="http://schemas.openxmlformats.org/officeDocument/2006/relationships/image" Target="../media/image121.emf"/><Relationship Id="rId7" Type="http://schemas.openxmlformats.org/officeDocument/2006/relationships/image" Target="../media/image1.emf"/><Relationship Id="rId12" Type="http://schemas.openxmlformats.org/officeDocument/2006/relationships/customXml" Target="../ink/ink7.xml"/><Relationship Id="rId17" Type="http://schemas.openxmlformats.org/officeDocument/2006/relationships/image" Target="../media/image119.emf"/><Relationship Id="rId25" Type="http://schemas.openxmlformats.org/officeDocument/2006/relationships/image" Target="../media/image123.emf"/><Relationship Id="rId33" Type="http://schemas.openxmlformats.org/officeDocument/2006/relationships/image" Target="../media/image127.emf"/><Relationship Id="rId2" Type="http://schemas.openxmlformats.org/officeDocument/2006/relationships/vmlDrawing" Target="../drawings/vmlDrawing98.v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25.emf"/><Relationship Id="rId1" Type="http://schemas.openxmlformats.org/officeDocument/2006/relationships/themeOverride" Target="../theme/themeOverride112.x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109.w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8.emf"/><Relationship Id="rId23" Type="http://schemas.openxmlformats.org/officeDocument/2006/relationships/image" Target="../media/image122.emf"/><Relationship Id="rId28" Type="http://schemas.openxmlformats.org/officeDocument/2006/relationships/customXml" Target="../ink/ink15.xml"/><Relationship Id="rId10" Type="http://schemas.openxmlformats.org/officeDocument/2006/relationships/oleObject" Target="../embeddings/oleObject228.bin"/><Relationship Id="rId19" Type="http://schemas.openxmlformats.org/officeDocument/2006/relationships/image" Target="../media/image120.emf"/><Relationship Id="rId31" Type="http://schemas.openxmlformats.org/officeDocument/2006/relationships/image" Target="../media/image126.emf"/><Relationship Id="rId4" Type="http://schemas.openxmlformats.org/officeDocument/2006/relationships/tags" Target="../tags/tag170.xml"/><Relationship Id="rId9" Type="http://schemas.openxmlformats.org/officeDocument/2006/relationships/image" Target="../media/image108.w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24.emf"/><Relationship Id="rId30" Type="http://schemas.openxmlformats.org/officeDocument/2006/relationships/customXml" Target="../ink/ink16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233.bin"/><Relationship Id="rId18" Type="http://schemas.openxmlformats.org/officeDocument/2006/relationships/image" Target="../media/image113.wmf"/><Relationship Id="rId26" Type="http://schemas.openxmlformats.org/officeDocument/2006/relationships/oleObject" Target="../embeddings/oleObject240.bin"/><Relationship Id="rId3" Type="http://schemas.openxmlformats.org/officeDocument/2006/relationships/tags" Target="../tags/tag171.xml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235.bin"/><Relationship Id="rId25" Type="http://schemas.openxmlformats.org/officeDocument/2006/relationships/image" Target="../media/image116.wmf"/><Relationship Id="rId2" Type="http://schemas.openxmlformats.org/officeDocument/2006/relationships/vmlDrawing" Target="../drawings/vmlDrawing99.v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image" Target="../media/image117.wmf"/><Relationship Id="rId1" Type="http://schemas.openxmlformats.org/officeDocument/2006/relationships/themeOverride" Target="../theme/themeOverride113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32.bin"/><Relationship Id="rId24" Type="http://schemas.openxmlformats.org/officeDocument/2006/relationships/oleObject" Target="../embeddings/oleObject239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23" Type="http://schemas.openxmlformats.org/officeDocument/2006/relationships/oleObject" Target="../embeddings/oleObject238.bin"/><Relationship Id="rId28" Type="http://schemas.openxmlformats.org/officeDocument/2006/relationships/oleObject" Target="../embeddings/oleObject242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236.bin"/><Relationship Id="rId31" Type="http://schemas.openxmlformats.org/officeDocument/2006/relationships/image" Target="../media/image11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241.bin"/><Relationship Id="rId30" Type="http://schemas.openxmlformats.org/officeDocument/2006/relationships/oleObject" Target="../embeddings/oleObject243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0.vml"/><Relationship Id="rId1" Type="http://schemas.openxmlformats.org/officeDocument/2006/relationships/themeOverride" Target="../theme/themeOverride114.xml"/><Relationship Id="rId6" Type="http://schemas.openxmlformats.org/officeDocument/2006/relationships/oleObject" Target="../embeddings/oleObject24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image" Target="../media/image121.wmf"/><Relationship Id="rId18" Type="http://schemas.openxmlformats.org/officeDocument/2006/relationships/oleObject" Target="../embeddings/oleObject251.bin"/><Relationship Id="rId26" Type="http://schemas.openxmlformats.org/officeDocument/2006/relationships/oleObject" Target="../embeddings/oleObject255.bin"/><Relationship Id="rId3" Type="http://schemas.openxmlformats.org/officeDocument/2006/relationships/tags" Target="../tags/tag174.xml"/><Relationship Id="rId21" Type="http://schemas.openxmlformats.org/officeDocument/2006/relationships/image" Target="../media/image125.wmf"/><Relationship Id="rId7" Type="http://schemas.openxmlformats.org/officeDocument/2006/relationships/image" Target="../media/image1.emf"/><Relationship Id="rId12" Type="http://schemas.openxmlformats.org/officeDocument/2006/relationships/oleObject" Target="../embeddings/oleObject248.bin"/><Relationship Id="rId17" Type="http://schemas.openxmlformats.org/officeDocument/2006/relationships/image" Target="../media/image123.wmf"/><Relationship Id="rId25" Type="http://schemas.openxmlformats.org/officeDocument/2006/relationships/image" Target="../media/image127.wmf"/><Relationship Id="rId2" Type="http://schemas.openxmlformats.org/officeDocument/2006/relationships/vmlDrawing" Target="../drawings/vmlDrawing101.vml"/><Relationship Id="rId16" Type="http://schemas.openxmlformats.org/officeDocument/2006/relationships/oleObject" Target="../embeddings/oleObject250.bin"/><Relationship Id="rId20" Type="http://schemas.openxmlformats.org/officeDocument/2006/relationships/oleObject" Target="../embeddings/oleObject252.bin"/><Relationship Id="rId29" Type="http://schemas.openxmlformats.org/officeDocument/2006/relationships/image" Target="../media/image129.wmf"/><Relationship Id="rId1" Type="http://schemas.openxmlformats.org/officeDocument/2006/relationships/themeOverride" Target="../theme/themeOverride115.xml"/><Relationship Id="rId6" Type="http://schemas.openxmlformats.org/officeDocument/2006/relationships/oleObject" Target="../embeddings/oleObject245.bin"/><Relationship Id="rId11" Type="http://schemas.openxmlformats.org/officeDocument/2006/relationships/image" Target="../media/image120.wmf"/><Relationship Id="rId24" Type="http://schemas.openxmlformats.org/officeDocument/2006/relationships/oleObject" Target="../embeddings/oleObject254.bin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2.wmf"/><Relationship Id="rId23" Type="http://schemas.openxmlformats.org/officeDocument/2006/relationships/image" Target="../media/image126.wmf"/><Relationship Id="rId28" Type="http://schemas.openxmlformats.org/officeDocument/2006/relationships/oleObject" Target="../embeddings/oleObject256.bin"/><Relationship Id="rId10" Type="http://schemas.openxmlformats.org/officeDocument/2006/relationships/oleObject" Target="../embeddings/oleObject247.bin"/><Relationship Id="rId19" Type="http://schemas.openxmlformats.org/officeDocument/2006/relationships/image" Target="../media/image124.wmf"/><Relationship Id="rId31" Type="http://schemas.openxmlformats.org/officeDocument/2006/relationships/image" Target="../media/image130.wmf"/><Relationship Id="rId4" Type="http://schemas.openxmlformats.org/officeDocument/2006/relationships/tags" Target="../tags/tag175.xml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249.bin"/><Relationship Id="rId22" Type="http://schemas.openxmlformats.org/officeDocument/2006/relationships/oleObject" Target="../embeddings/oleObject253.bin"/><Relationship Id="rId27" Type="http://schemas.openxmlformats.org/officeDocument/2006/relationships/image" Target="../media/image128.wmf"/><Relationship Id="rId30" Type="http://schemas.openxmlformats.org/officeDocument/2006/relationships/oleObject" Target="../embeddings/oleObject257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vmlDrawing" Target="../drawings/vmlDrawing102.vml"/><Relationship Id="rId1" Type="http://schemas.openxmlformats.org/officeDocument/2006/relationships/themeOverride" Target="../theme/themeOverride1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8.bin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3.vml"/><Relationship Id="rId1" Type="http://schemas.openxmlformats.org/officeDocument/2006/relationships/themeOverride" Target="../theme/themeOverride117.xml"/><Relationship Id="rId6" Type="http://schemas.openxmlformats.org/officeDocument/2006/relationships/oleObject" Target="../embeddings/oleObject25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4.vml"/><Relationship Id="rId1" Type="http://schemas.openxmlformats.org/officeDocument/2006/relationships/themeOverride" Target="../theme/themeOverride118.xml"/><Relationship Id="rId6" Type="http://schemas.openxmlformats.org/officeDocument/2006/relationships/oleObject" Target="../embeddings/oleObject26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3" Type="http://schemas.openxmlformats.org/officeDocument/2006/relationships/tags" Target="../tags/tag18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5.vml"/><Relationship Id="rId1" Type="http://schemas.openxmlformats.org/officeDocument/2006/relationships/themeOverride" Target="../theme/themeOverride119.xml"/><Relationship Id="rId6" Type="http://schemas.openxmlformats.org/officeDocument/2006/relationships/oleObject" Target="../embeddings/oleObject26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Relationship Id="rId9" Type="http://schemas.openxmlformats.org/officeDocument/2006/relationships/image" Target="../media/image1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tags" Target="../tags/tag18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6.vml"/><Relationship Id="rId1" Type="http://schemas.openxmlformats.org/officeDocument/2006/relationships/themeOverride" Target="../theme/themeOverride120.xml"/><Relationship Id="rId6" Type="http://schemas.openxmlformats.org/officeDocument/2006/relationships/oleObject" Target="../embeddings/oleObject26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Relationship Id="rId9" Type="http://schemas.openxmlformats.org/officeDocument/2006/relationships/image" Target="../media/image132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6.bin"/><Relationship Id="rId3" Type="http://schemas.openxmlformats.org/officeDocument/2006/relationships/tags" Target="../tags/tag18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7.vml"/><Relationship Id="rId1" Type="http://schemas.openxmlformats.org/officeDocument/2006/relationships/themeOverride" Target="../theme/themeOverride121.xml"/><Relationship Id="rId6" Type="http://schemas.openxmlformats.org/officeDocument/2006/relationships/oleObject" Target="../embeddings/oleObject26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Relationship Id="rId9" Type="http://schemas.openxmlformats.org/officeDocument/2006/relationships/image" Target="../media/image133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tags" Target="../tags/tag18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8.vml"/><Relationship Id="rId1" Type="http://schemas.openxmlformats.org/officeDocument/2006/relationships/themeOverride" Target="../theme/themeOverride122.xml"/><Relationship Id="rId6" Type="http://schemas.openxmlformats.org/officeDocument/2006/relationships/oleObject" Target="../embeddings/oleObject267.bin"/><Relationship Id="rId11" Type="http://schemas.openxmlformats.org/officeDocument/2006/relationships/chart" Target="../charts/chart2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1.xml"/><Relationship Id="rId4" Type="http://schemas.openxmlformats.org/officeDocument/2006/relationships/tags" Target="../tags/tag188.xml"/><Relationship Id="rId9" Type="http://schemas.openxmlformats.org/officeDocument/2006/relationships/image" Target="../media/image134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3" Type="http://schemas.openxmlformats.org/officeDocument/2006/relationships/tags" Target="../tags/tag18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09.vml"/><Relationship Id="rId1" Type="http://schemas.openxmlformats.org/officeDocument/2006/relationships/themeOverride" Target="../theme/themeOverride125.xml"/><Relationship Id="rId6" Type="http://schemas.openxmlformats.org/officeDocument/2006/relationships/oleObject" Target="../embeddings/oleObject269.bin"/><Relationship Id="rId11" Type="http://schemas.openxmlformats.org/officeDocument/2006/relationships/image" Target="../media/image136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271.bin"/><Relationship Id="rId4" Type="http://schemas.openxmlformats.org/officeDocument/2006/relationships/tags" Target="../tags/tag190.xml"/><Relationship Id="rId9" Type="http://schemas.openxmlformats.org/officeDocument/2006/relationships/image" Target="../media/image135.w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3.bin"/><Relationship Id="rId3" Type="http://schemas.openxmlformats.org/officeDocument/2006/relationships/tags" Target="../tags/tag19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0.vml"/><Relationship Id="rId1" Type="http://schemas.openxmlformats.org/officeDocument/2006/relationships/themeOverride" Target="../theme/themeOverride126.xml"/><Relationship Id="rId6" Type="http://schemas.openxmlformats.org/officeDocument/2006/relationships/oleObject" Target="../embeddings/oleObject27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9" Type="http://schemas.openxmlformats.org/officeDocument/2006/relationships/image" Target="../media/image137.w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tags" Target="../tags/tag19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1.vml"/><Relationship Id="rId1" Type="http://schemas.openxmlformats.org/officeDocument/2006/relationships/themeOverride" Target="../theme/themeOverride127.xml"/><Relationship Id="rId6" Type="http://schemas.openxmlformats.org/officeDocument/2006/relationships/oleObject" Target="../embeddings/oleObject27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Relationship Id="rId9" Type="http://schemas.openxmlformats.org/officeDocument/2006/relationships/image" Target="../media/image138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3" Type="http://schemas.openxmlformats.org/officeDocument/2006/relationships/tags" Target="../tags/tag19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2.vml"/><Relationship Id="rId1" Type="http://schemas.openxmlformats.org/officeDocument/2006/relationships/themeOverride" Target="../theme/themeOverride128.xml"/><Relationship Id="rId6" Type="http://schemas.openxmlformats.org/officeDocument/2006/relationships/oleObject" Target="../embeddings/oleObject27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Relationship Id="rId9" Type="http://schemas.openxmlformats.org/officeDocument/2006/relationships/image" Target="../media/image139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3" Type="http://schemas.openxmlformats.org/officeDocument/2006/relationships/tags" Target="../tags/tag19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3.vml"/><Relationship Id="rId1" Type="http://schemas.openxmlformats.org/officeDocument/2006/relationships/themeOverride" Target="../theme/themeOverride129.xml"/><Relationship Id="rId6" Type="http://schemas.openxmlformats.org/officeDocument/2006/relationships/oleObject" Target="../embeddings/oleObject27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Relationship Id="rId9" Type="http://schemas.openxmlformats.org/officeDocument/2006/relationships/image" Target="../media/image140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3" Type="http://schemas.openxmlformats.org/officeDocument/2006/relationships/tags" Target="../tags/tag19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4.vml"/><Relationship Id="rId1" Type="http://schemas.openxmlformats.org/officeDocument/2006/relationships/themeOverride" Target="../theme/themeOverride130.xml"/><Relationship Id="rId6" Type="http://schemas.openxmlformats.org/officeDocument/2006/relationships/oleObject" Target="../embeddings/oleObject28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Relationship Id="rId9" Type="http://schemas.openxmlformats.org/officeDocument/2006/relationships/image" Target="../media/image141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3.bin"/><Relationship Id="rId3" Type="http://schemas.openxmlformats.org/officeDocument/2006/relationships/tags" Target="../tags/tag20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5.vml"/><Relationship Id="rId1" Type="http://schemas.openxmlformats.org/officeDocument/2006/relationships/themeOverride" Target="../theme/themeOverride131.xml"/><Relationship Id="rId6" Type="http://schemas.openxmlformats.org/officeDocument/2006/relationships/oleObject" Target="../embeddings/oleObject28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Relationship Id="rId9" Type="http://schemas.openxmlformats.org/officeDocument/2006/relationships/image" Target="../media/image1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tags" Target="../tags/tag20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6.vml"/><Relationship Id="rId1" Type="http://schemas.openxmlformats.org/officeDocument/2006/relationships/themeOverride" Target="../theme/themeOverride132.xml"/><Relationship Id="rId6" Type="http://schemas.openxmlformats.org/officeDocument/2006/relationships/oleObject" Target="../embeddings/oleObject28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Relationship Id="rId9" Type="http://schemas.openxmlformats.org/officeDocument/2006/relationships/image" Target="../media/image143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0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7.vml"/><Relationship Id="rId1" Type="http://schemas.openxmlformats.org/officeDocument/2006/relationships/themeOverride" Target="../theme/themeOverride133.xml"/><Relationship Id="rId6" Type="http://schemas.openxmlformats.org/officeDocument/2006/relationships/oleObject" Target="../embeddings/oleObject286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2.png"/><Relationship Id="rId4" Type="http://schemas.openxmlformats.org/officeDocument/2006/relationships/tags" Target="../tags/tag206.xml"/><Relationship Id="rId9" Type="http://schemas.openxmlformats.org/officeDocument/2006/relationships/chart" Target="../charts/chart4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3" Type="http://schemas.openxmlformats.org/officeDocument/2006/relationships/tags" Target="../tags/tag20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18.vml"/><Relationship Id="rId1" Type="http://schemas.openxmlformats.org/officeDocument/2006/relationships/themeOverride" Target="../theme/themeOverride136.xml"/><Relationship Id="rId6" Type="http://schemas.openxmlformats.org/officeDocument/2006/relationships/oleObject" Target="../embeddings/oleObject28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Relationship Id="rId9" Type="http://schemas.openxmlformats.org/officeDocument/2006/relationships/image" Target="../media/image14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1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1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2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2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vmlDrawing" Target="../drawings/vmlDrawing24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2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6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2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7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2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8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2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29.vml"/><Relationship Id="rId1" Type="http://schemas.openxmlformats.org/officeDocument/2006/relationships/themeOverride" Target="../theme/themeOverride26.xml"/><Relationship Id="rId6" Type="http://schemas.openxmlformats.org/officeDocument/2006/relationships/oleObject" Target="../embeddings/oleObject2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0.vml"/><Relationship Id="rId1" Type="http://schemas.openxmlformats.org/officeDocument/2006/relationships/themeOverride" Target="../theme/themeOverride27.xml"/><Relationship Id="rId6" Type="http://schemas.openxmlformats.org/officeDocument/2006/relationships/oleObject" Target="../embeddings/oleObject3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vmlDrawing" Target="../drawings/vmlDrawing31.v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2.vml"/><Relationship Id="rId1" Type="http://schemas.openxmlformats.org/officeDocument/2006/relationships/themeOverride" Target="../theme/themeOverride29.xml"/><Relationship Id="rId6" Type="http://schemas.openxmlformats.org/officeDocument/2006/relationships/oleObject" Target="../embeddings/oleObject3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vmlDrawing" Target="../drawings/vmlDrawing33.v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vmlDrawing" Target="../drawings/vmlDrawing34.v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5.vml"/><Relationship Id="rId1" Type="http://schemas.openxmlformats.org/officeDocument/2006/relationships/themeOverride" Target="../theme/themeOverride34.xml"/><Relationship Id="rId6" Type="http://schemas.openxmlformats.org/officeDocument/2006/relationships/oleObject" Target="../embeddings/oleObject3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35.xml"/><Relationship Id="rId6" Type="http://schemas.openxmlformats.org/officeDocument/2006/relationships/oleObject" Target="../embeddings/oleObject3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36.xml"/><Relationship Id="rId6" Type="http://schemas.openxmlformats.org/officeDocument/2006/relationships/oleObject" Target="../embeddings/oleObject3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7.png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38.xml"/><Relationship Id="rId6" Type="http://schemas.openxmlformats.org/officeDocument/2006/relationships/oleObject" Target="../embeddings/oleObject3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39.xml"/><Relationship Id="rId6" Type="http://schemas.openxmlformats.org/officeDocument/2006/relationships/oleObject" Target="../embeddings/oleObject4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40.xml"/><Relationship Id="rId6" Type="http://schemas.openxmlformats.org/officeDocument/2006/relationships/oleObject" Target="../embeddings/oleObject4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41.xml"/><Relationship Id="rId6" Type="http://schemas.openxmlformats.org/officeDocument/2006/relationships/oleObject" Target="../embeddings/oleObject4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3.vml"/><Relationship Id="rId1" Type="http://schemas.openxmlformats.org/officeDocument/2006/relationships/themeOverride" Target="../theme/themeOverride42.xml"/><Relationship Id="rId6" Type="http://schemas.openxmlformats.org/officeDocument/2006/relationships/oleObject" Target="../embeddings/oleObject4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43.xml"/><Relationship Id="rId6" Type="http://schemas.openxmlformats.org/officeDocument/2006/relationships/oleObject" Target="../embeddings/oleObject4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5.vml"/><Relationship Id="rId1" Type="http://schemas.openxmlformats.org/officeDocument/2006/relationships/themeOverride" Target="../theme/themeOverride44.xml"/><Relationship Id="rId6" Type="http://schemas.openxmlformats.org/officeDocument/2006/relationships/oleObject" Target="../embeddings/oleObject4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6.vml"/><Relationship Id="rId1" Type="http://schemas.openxmlformats.org/officeDocument/2006/relationships/themeOverride" Target="../theme/themeOverride45.xml"/><Relationship Id="rId6" Type="http://schemas.openxmlformats.org/officeDocument/2006/relationships/oleObject" Target="../embeddings/oleObject4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1.png"/><Relationship Id="rId2" Type="http://schemas.openxmlformats.org/officeDocument/2006/relationships/vmlDrawing" Target="../drawings/vmlDrawing47.v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47.xml"/><Relationship Id="rId6" Type="http://schemas.openxmlformats.org/officeDocument/2006/relationships/oleObject" Target="../embeddings/oleObject4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49.vml"/><Relationship Id="rId1" Type="http://schemas.openxmlformats.org/officeDocument/2006/relationships/themeOverride" Target="../theme/themeOverride48.xml"/><Relationship Id="rId6" Type="http://schemas.openxmlformats.org/officeDocument/2006/relationships/oleObject" Target="../embeddings/oleObject4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0.vml"/><Relationship Id="rId1" Type="http://schemas.openxmlformats.org/officeDocument/2006/relationships/themeOverride" Target="../theme/themeOverride49.xml"/><Relationship Id="rId6" Type="http://schemas.openxmlformats.org/officeDocument/2006/relationships/oleObject" Target="../embeddings/oleObject5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1.vml"/><Relationship Id="rId1" Type="http://schemas.openxmlformats.org/officeDocument/2006/relationships/themeOverride" Target="../theme/themeOverride50.xml"/><Relationship Id="rId6" Type="http://schemas.openxmlformats.org/officeDocument/2006/relationships/oleObject" Target="../embeddings/oleObject5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2.vml"/><Relationship Id="rId1" Type="http://schemas.openxmlformats.org/officeDocument/2006/relationships/themeOverride" Target="../theme/themeOverride51.xml"/><Relationship Id="rId6" Type="http://schemas.openxmlformats.org/officeDocument/2006/relationships/oleObject" Target="../embeddings/oleObject5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3.vml"/><Relationship Id="rId1" Type="http://schemas.openxmlformats.org/officeDocument/2006/relationships/themeOverride" Target="../theme/themeOverride52.xml"/><Relationship Id="rId6" Type="http://schemas.openxmlformats.org/officeDocument/2006/relationships/oleObject" Target="../embeddings/oleObject5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53.xml"/><Relationship Id="rId6" Type="http://schemas.openxmlformats.org/officeDocument/2006/relationships/oleObject" Target="../embeddings/oleObject5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54.xml"/><Relationship Id="rId6" Type="http://schemas.openxmlformats.org/officeDocument/2006/relationships/oleObject" Target="../embeddings/oleObject5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6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56.bin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7.vml"/><Relationship Id="rId1" Type="http://schemas.openxmlformats.org/officeDocument/2006/relationships/themeOverride" Target="../theme/themeOverride70.xml"/><Relationship Id="rId6" Type="http://schemas.openxmlformats.org/officeDocument/2006/relationships/oleObject" Target="../embeddings/oleObject5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0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71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29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60.bin"/><Relationship Id="rId4" Type="http://schemas.openxmlformats.org/officeDocument/2006/relationships/tags" Target="../tags/tag105.xml"/><Relationship Id="rId9" Type="http://schemas.openxmlformats.org/officeDocument/2006/relationships/image" Target="../media/image28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59.vml"/><Relationship Id="rId1" Type="http://schemas.openxmlformats.org/officeDocument/2006/relationships/themeOverride" Target="../theme/themeOverride72.xml"/><Relationship Id="rId6" Type="http://schemas.openxmlformats.org/officeDocument/2006/relationships/oleObject" Target="../embeddings/oleObject6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73.xml"/><Relationship Id="rId6" Type="http://schemas.openxmlformats.org/officeDocument/2006/relationships/oleObject" Target="../embeddings/oleObject6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11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74.xml"/><Relationship Id="rId6" Type="http://schemas.openxmlformats.org/officeDocument/2006/relationships/oleObject" Target="../embeddings/oleObject6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Relationship Id="rId9" Type="http://schemas.openxmlformats.org/officeDocument/2006/relationships/image" Target="../media/image3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tags" Target="../tags/tag11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2.vml"/><Relationship Id="rId1" Type="http://schemas.openxmlformats.org/officeDocument/2006/relationships/themeOverride" Target="../theme/themeOverride75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30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67.bin"/><Relationship Id="rId4" Type="http://schemas.openxmlformats.org/officeDocument/2006/relationships/tags" Target="../tags/tag113.xml"/><Relationship Id="rId9" Type="http://schemas.openxmlformats.org/officeDocument/2006/relationships/image" Target="../media/image31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1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3.vml"/><Relationship Id="rId1" Type="http://schemas.openxmlformats.org/officeDocument/2006/relationships/themeOverride" Target="../theme/themeOverride76.xml"/><Relationship Id="rId6" Type="http://schemas.openxmlformats.org/officeDocument/2006/relationships/oleObject" Target="../embeddings/oleObject6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1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4.vml"/><Relationship Id="rId1" Type="http://schemas.openxmlformats.org/officeDocument/2006/relationships/themeOverride" Target="../theme/themeOverride77.xml"/><Relationship Id="rId6" Type="http://schemas.openxmlformats.org/officeDocument/2006/relationships/oleObject" Target="../embeddings/oleObject6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tags" Target="../tags/tag11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5.vml"/><Relationship Id="rId1" Type="http://schemas.openxmlformats.org/officeDocument/2006/relationships/themeOverride" Target="../theme/themeOverride78.xml"/><Relationship Id="rId6" Type="http://schemas.openxmlformats.org/officeDocument/2006/relationships/oleObject" Target="../embeddings/oleObject7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9" Type="http://schemas.openxmlformats.org/officeDocument/2006/relationships/image" Target="../media/image33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tags" Target="../tags/tag120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6.vml"/><Relationship Id="rId1" Type="http://schemas.openxmlformats.org/officeDocument/2006/relationships/themeOverride" Target="../theme/themeOverride79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35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74.bin"/><Relationship Id="rId4" Type="http://schemas.openxmlformats.org/officeDocument/2006/relationships/tags" Target="../tags/tag121.xml"/><Relationship Id="rId9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12" Type="http://schemas.microsoft.com/office/2007/relationships/diagramDrawing" Target="../diagrams/drawing1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1.bin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7.xml"/><Relationship Id="rId9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tags" Target="../tags/tag12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7.vml"/><Relationship Id="rId1" Type="http://schemas.openxmlformats.org/officeDocument/2006/relationships/themeOverride" Target="../theme/themeOverride80.xml"/><Relationship Id="rId6" Type="http://schemas.openxmlformats.org/officeDocument/2006/relationships/oleObject" Target="../embeddings/oleObject7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9" Type="http://schemas.openxmlformats.org/officeDocument/2006/relationships/image" Target="../media/image3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12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8.vml"/><Relationship Id="rId1" Type="http://schemas.openxmlformats.org/officeDocument/2006/relationships/themeOverride" Target="../theme/themeOverride81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37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79.bin"/><Relationship Id="rId4" Type="http://schemas.openxmlformats.org/officeDocument/2006/relationships/tags" Target="../tags/tag125.xml"/><Relationship Id="rId9" Type="http://schemas.openxmlformats.org/officeDocument/2006/relationships/image" Target="../media/image36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69.vml"/><Relationship Id="rId1" Type="http://schemas.openxmlformats.org/officeDocument/2006/relationships/themeOverride" Target="../theme/themeOverride82.xml"/><Relationship Id="rId6" Type="http://schemas.openxmlformats.org/officeDocument/2006/relationships/oleObject" Target="../embeddings/oleObject80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0.vml"/><Relationship Id="rId1" Type="http://schemas.openxmlformats.org/officeDocument/2006/relationships/themeOverride" Target="../theme/themeOverride83.xml"/><Relationship Id="rId6" Type="http://schemas.openxmlformats.org/officeDocument/2006/relationships/oleObject" Target="../embeddings/oleObject81.bin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vmlDrawing" Target="../drawings/vmlDrawing71.vml"/><Relationship Id="rId1" Type="http://schemas.openxmlformats.org/officeDocument/2006/relationships/themeOverride" Target="../theme/themeOverride8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2.vml"/><Relationship Id="rId1" Type="http://schemas.openxmlformats.org/officeDocument/2006/relationships/themeOverride" Target="../theme/themeOverride85.xml"/><Relationship Id="rId6" Type="http://schemas.openxmlformats.org/officeDocument/2006/relationships/oleObject" Target="../embeddings/oleObject8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3.vml"/><Relationship Id="rId1" Type="http://schemas.openxmlformats.org/officeDocument/2006/relationships/themeOverride" Target="../theme/themeOverride86.xml"/><Relationship Id="rId6" Type="http://schemas.openxmlformats.org/officeDocument/2006/relationships/oleObject" Target="../embeddings/oleObject8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87.xml"/><Relationship Id="rId6" Type="http://schemas.openxmlformats.org/officeDocument/2006/relationships/oleObject" Target="../embeddings/oleObject8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5.vml"/><Relationship Id="rId1" Type="http://schemas.openxmlformats.org/officeDocument/2006/relationships/themeOverride" Target="../theme/themeOverride88.xml"/><Relationship Id="rId6" Type="http://schemas.openxmlformats.org/officeDocument/2006/relationships/oleObject" Target="../embeddings/oleObject86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9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6.vml"/><Relationship Id="rId1" Type="http://schemas.openxmlformats.org/officeDocument/2006/relationships/themeOverride" Target="../theme/themeOverride89.xml"/><Relationship Id="rId6" Type="http://schemas.openxmlformats.org/officeDocument/2006/relationships/oleObject" Target="../embeddings/oleObject87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tags" Target="../tags/tag141.xml"/><Relationship Id="rId21" Type="http://schemas.openxmlformats.org/officeDocument/2006/relationships/oleObject" Target="../embeddings/oleObject96.bin"/><Relationship Id="rId34" Type="http://schemas.openxmlformats.org/officeDocument/2006/relationships/image" Target="../media/image51.wmf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94.bin"/><Relationship Id="rId25" Type="http://schemas.openxmlformats.org/officeDocument/2006/relationships/oleObject" Target="../embeddings/oleObject98.bin"/><Relationship Id="rId33" Type="http://schemas.openxmlformats.org/officeDocument/2006/relationships/oleObject" Target="../embeddings/oleObject102.bin"/><Relationship Id="rId2" Type="http://schemas.openxmlformats.org/officeDocument/2006/relationships/vmlDrawing" Target="../drawings/vmlDrawing77.v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100.bin"/><Relationship Id="rId1" Type="http://schemas.openxmlformats.org/officeDocument/2006/relationships/themeOverride" Target="../theme/themeOverride90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48.wmf"/><Relationship Id="rId36" Type="http://schemas.openxmlformats.org/officeDocument/2006/relationships/image" Target="../media/image52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95.bin"/><Relationship Id="rId31" Type="http://schemas.openxmlformats.org/officeDocument/2006/relationships/oleObject" Target="../embeddings/oleObject10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99.bin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103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4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8.vml"/><Relationship Id="rId1" Type="http://schemas.openxmlformats.org/officeDocument/2006/relationships/themeOverride" Target="../theme/themeOverride91.xml"/><Relationship Id="rId6" Type="http://schemas.openxmlformats.org/officeDocument/2006/relationships/oleObject" Target="../embeddings/oleObject10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9" Type="http://schemas.openxmlformats.org/officeDocument/2006/relationships/image" Target="../media/image53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44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79.vml"/><Relationship Id="rId1" Type="http://schemas.openxmlformats.org/officeDocument/2006/relationships/themeOverride" Target="../theme/themeOverride92.xml"/><Relationship Id="rId6" Type="http://schemas.openxmlformats.org/officeDocument/2006/relationships/oleObject" Target="../embeddings/oleObject105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14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2" Type="http://schemas.openxmlformats.org/officeDocument/2006/relationships/vmlDrawing" Target="../drawings/vmlDrawing80.vml"/><Relationship Id="rId16" Type="http://schemas.openxmlformats.org/officeDocument/2006/relationships/image" Target="../media/image45.wmf"/><Relationship Id="rId20" Type="http://schemas.openxmlformats.org/officeDocument/2006/relationships/image" Target="../media/image55.wmf"/><Relationship Id="rId1" Type="http://schemas.openxmlformats.org/officeDocument/2006/relationships/themeOverride" Target="../theme/themeOverride93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59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140.png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44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117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46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81.vml"/><Relationship Id="rId1" Type="http://schemas.openxmlformats.org/officeDocument/2006/relationships/themeOverride" Target="../theme/themeOverride94.xml"/><Relationship Id="rId6" Type="http://schemas.openxmlformats.org/officeDocument/2006/relationships/oleObject" Target="../embeddings/oleObject118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8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82.vml"/><Relationship Id="rId1" Type="http://schemas.openxmlformats.org/officeDocument/2006/relationships/themeOverride" Target="../theme/themeOverride95.xml"/><Relationship Id="rId6" Type="http://schemas.openxmlformats.org/officeDocument/2006/relationships/oleObject" Target="../embeddings/oleObject119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62.wmf"/><Relationship Id="rId18" Type="http://schemas.openxmlformats.org/officeDocument/2006/relationships/image" Target="../media/image63.wmf"/><Relationship Id="rId3" Type="http://schemas.openxmlformats.org/officeDocument/2006/relationships/tags" Target="../tags/tag150.xml"/><Relationship Id="rId7" Type="http://schemas.openxmlformats.org/officeDocument/2006/relationships/image" Target="../media/image1.emf"/><Relationship Id="rId12" Type="http://schemas.openxmlformats.org/officeDocument/2006/relationships/oleObject" Target="../embeddings/oleObject123.bin"/><Relationship Id="rId17" Type="http://schemas.openxmlformats.org/officeDocument/2006/relationships/oleObject" Target="../embeddings/oleObject127.bin"/><Relationship Id="rId2" Type="http://schemas.openxmlformats.org/officeDocument/2006/relationships/vmlDrawing" Target="../drawings/vmlDrawing83.vml"/><Relationship Id="rId16" Type="http://schemas.openxmlformats.org/officeDocument/2006/relationships/oleObject" Target="../embeddings/oleObject126.bin"/><Relationship Id="rId1" Type="http://schemas.openxmlformats.org/officeDocument/2006/relationships/themeOverride" Target="../theme/themeOverride97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61.wmf"/><Relationship Id="rId5" Type="http://schemas.openxmlformats.org/officeDocument/2006/relationships/slideLayout" Target="../slideLayouts/slideLayout2.xml"/><Relationship Id="rId15" Type="http://schemas.openxmlformats.org/officeDocument/2006/relationships/oleObject" Target="../embeddings/oleObject125.bin"/><Relationship Id="rId10" Type="http://schemas.openxmlformats.org/officeDocument/2006/relationships/oleObject" Target="../embeddings/oleObject122.bin"/><Relationship Id="rId4" Type="http://schemas.openxmlformats.org/officeDocument/2006/relationships/tags" Target="../tags/tag151.xml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24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67.wmf"/><Relationship Id="rId3" Type="http://schemas.openxmlformats.org/officeDocument/2006/relationships/tags" Target="../tags/tag152.xml"/><Relationship Id="rId21" Type="http://schemas.openxmlformats.org/officeDocument/2006/relationships/customXml" Target="../ink/ink1.xml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135.bin"/><Relationship Id="rId2" Type="http://schemas.openxmlformats.org/officeDocument/2006/relationships/vmlDrawing" Target="../drawings/vmlDrawing84.vml"/><Relationship Id="rId16" Type="http://schemas.openxmlformats.org/officeDocument/2006/relationships/oleObject" Target="../embeddings/oleObject134.bin"/><Relationship Id="rId20" Type="http://schemas.openxmlformats.org/officeDocument/2006/relationships/image" Target="../media/image68.wmf"/><Relationship Id="rId1" Type="http://schemas.openxmlformats.org/officeDocument/2006/relationships/themeOverride" Target="../theme/themeOverride98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13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63.wmf"/><Relationship Id="rId22" Type="http://schemas.openxmlformats.org/officeDocument/2006/relationships/image" Target="../media/image32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customXml" Target="../ink/ink2.xml"/><Relationship Id="rId18" Type="http://schemas.openxmlformats.org/officeDocument/2006/relationships/image" Target="../media/image37.emf"/><Relationship Id="rId3" Type="http://schemas.openxmlformats.org/officeDocument/2006/relationships/tags" Target="../tags/tag153.xml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71.wmf"/><Relationship Id="rId17" Type="http://schemas.openxmlformats.org/officeDocument/2006/relationships/customXml" Target="../ink/ink4.xml"/><Relationship Id="rId2" Type="http://schemas.openxmlformats.org/officeDocument/2006/relationships/vmlDrawing" Target="../drawings/vmlDrawing85.vml"/><Relationship Id="rId16" Type="http://schemas.openxmlformats.org/officeDocument/2006/relationships/image" Target="../media/image36.emf"/><Relationship Id="rId1" Type="http://schemas.openxmlformats.org/officeDocument/2006/relationships/themeOverride" Target="../theme/themeOverride99.x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customXml" Target="../ink/ink3.xml"/><Relationship Id="rId10" Type="http://schemas.openxmlformats.org/officeDocument/2006/relationships/image" Target="../media/image70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244725" y="2924175"/>
            <a:ext cx="47529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C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500" dirty="0" smtClean="0">
                <a:solidFill>
                  <a:srgbClr val="816E74"/>
                </a:solidFill>
              </a:rPr>
              <a:t>MICROECONOMIE </a:t>
            </a:r>
            <a:r>
              <a:rPr lang="fr-FR" altLang="fr-FR" sz="3500" dirty="0" smtClean="0">
                <a:solidFill>
                  <a:srgbClr val="816E74"/>
                </a:solidFill>
              </a:rPr>
              <a:t>II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500" dirty="0" smtClean="0">
                <a:solidFill>
                  <a:srgbClr val="816E74"/>
                </a:solidFill>
              </a:rPr>
              <a:t>P </a:t>
            </a:r>
            <a:r>
              <a:rPr lang="fr-FR" altLang="fr-FR" sz="3500" dirty="0" err="1" smtClean="0">
                <a:solidFill>
                  <a:srgbClr val="816E74"/>
                </a:solidFill>
              </a:rPr>
              <a:t>Wassini</a:t>
            </a:r>
            <a:endParaRPr lang="fr-FR" altLang="fr-FR" sz="3500" dirty="0" smtClean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743205" cy="1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3904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>
                <a:solidFill>
                  <a:srgbClr val="0E0076"/>
                </a:solidFill>
              </a:rPr>
              <a:t>La </a:t>
            </a:r>
            <a:r>
              <a:rPr lang="en-US" sz="3500" b="1" dirty="0" err="1">
                <a:solidFill>
                  <a:srgbClr val="0E0076"/>
                </a:solidFill>
              </a:rPr>
              <a:t>fonction</a:t>
            </a:r>
            <a:r>
              <a:rPr lang="en-US" sz="3500" b="1" dirty="0">
                <a:solidFill>
                  <a:srgbClr val="0E0076"/>
                </a:solidFill>
              </a:rPr>
              <a:t> de production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Formalisation</a:t>
            </a:r>
            <a:r>
              <a:rPr lang="en-US" dirty="0"/>
              <a:t> </a:t>
            </a:r>
            <a:r>
              <a:rPr lang="en-US" dirty="0" err="1"/>
              <a:t>mathématique</a:t>
            </a:r>
            <a:r>
              <a:rPr lang="en-US" dirty="0"/>
              <a:t>:</a:t>
            </a:r>
            <a:endParaRPr lang="fr-FR" dirty="0"/>
          </a:p>
          <a:p>
            <a:pPr algn="ctr">
              <a:buNone/>
            </a:pPr>
            <a:r>
              <a:rPr lang="en-US" dirty="0"/>
              <a:t>q=f(K,L)</a:t>
            </a:r>
            <a:endParaRPr lang="fr-FR" dirty="0"/>
          </a:p>
          <a:p>
            <a:pPr lvl="0"/>
            <a:r>
              <a:rPr lang="fr-FR" dirty="0"/>
              <a:t>q est obtenu de manière efficace (sans gaspillage) à partir des facteurs de production K et L</a:t>
            </a:r>
          </a:p>
          <a:p>
            <a:pPr lvl="0"/>
            <a:r>
              <a:rPr lang="fr-FR" dirty="0"/>
              <a:t>La fonction f(.) représente le processus de production (technologie)</a:t>
            </a:r>
          </a:p>
          <a:p>
            <a:pPr lvl="0"/>
            <a:r>
              <a:rPr lang="fr-FR" dirty="0"/>
              <a:t>Production différente suivant les différents niveaux de capital et de travail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99585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 entre CM et Cm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6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On sait que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D’où 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 smtClean="0"/>
              <a:t>L’évolution </a:t>
            </a:r>
            <a:r>
              <a:rPr lang="fr-FR" i="1" dirty="0"/>
              <a:t>du </a:t>
            </a:r>
            <a:r>
              <a:rPr lang="fr-FR" b="1" i="1" dirty="0"/>
              <a:t>CM(y) </a:t>
            </a:r>
            <a:r>
              <a:rPr lang="fr-FR" i="1" dirty="0"/>
              <a:t>dépend donc de la relation qui existe entre le</a:t>
            </a:r>
          </a:p>
          <a:p>
            <a:pPr marL="0" indent="0">
              <a:buNone/>
            </a:pPr>
            <a:r>
              <a:rPr lang="fr-FR" b="1" i="1" dirty="0"/>
              <a:t>Cm(y) </a:t>
            </a:r>
            <a:r>
              <a:rPr lang="fr-FR" i="1" dirty="0"/>
              <a:t>et le </a:t>
            </a:r>
            <a:r>
              <a:rPr lang="fr-FR" b="1" i="1" dirty="0"/>
              <a:t>CM(y</a:t>
            </a:r>
            <a:r>
              <a:rPr lang="fr-FR" b="1" i="1" dirty="0" smtClean="0"/>
              <a:t>).</a:t>
            </a:r>
          </a:p>
          <a:p>
            <a:pPr marL="0" indent="0">
              <a:buNone/>
            </a:pPr>
            <a:endParaRPr lang="fr-FR" b="1" i="1" dirty="0"/>
          </a:p>
          <a:p>
            <a:pPr marL="0" indent="0">
              <a:buNone/>
            </a:pPr>
            <a:r>
              <a:rPr lang="fr-FR" b="1" dirty="0" smtClean="0"/>
              <a:t>Le </a:t>
            </a:r>
            <a:r>
              <a:rPr lang="fr-FR" b="1" dirty="0"/>
              <a:t>CM est croissant </a:t>
            </a:r>
            <a:r>
              <a:rPr lang="fr-FR" b="1" dirty="0" smtClean="0"/>
              <a:t>: </a:t>
            </a:r>
            <a:r>
              <a:rPr lang="es-ES" b="1" i="1" dirty="0" smtClean="0"/>
              <a:t>CM’(y) &gt;0 et 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 </a:t>
            </a:r>
            <a:r>
              <a:rPr lang="es-ES" b="1" dirty="0" smtClean="0"/>
              <a:t>&gt;</a:t>
            </a:r>
            <a:r>
              <a:rPr lang="es-ES" dirty="0" smtClean="0"/>
              <a:t> </a:t>
            </a:r>
            <a:r>
              <a:rPr lang="es-ES" b="1" i="1" dirty="0"/>
              <a:t>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</a:t>
            </a: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Le </a:t>
            </a:r>
            <a:r>
              <a:rPr lang="fr-FR" b="1" dirty="0"/>
              <a:t>CM est constant </a:t>
            </a:r>
            <a:r>
              <a:rPr lang="fr-FR" b="1" dirty="0" smtClean="0"/>
              <a:t>:</a:t>
            </a:r>
            <a:r>
              <a:rPr lang="es-ES" b="1" i="1" dirty="0"/>
              <a:t> </a:t>
            </a:r>
            <a:r>
              <a:rPr lang="es-ES" b="1" i="1" dirty="0" smtClean="0"/>
              <a:t>CM’</a:t>
            </a:r>
            <a:r>
              <a:rPr lang="es-ES" b="1" dirty="0" smtClean="0"/>
              <a:t>( </a:t>
            </a:r>
            <a:r>
              <a:rPr lang="es-ES" b="1" i="1" dirty="0"/>
              <a:t>y</a:t>
            </a:r>
            <a:r>
              <a:rPr lang="es-ES" b="1" dirty="0"/>
              <a:t>) </a:t>
            </a:r>
            <a:r>
              <a:rPr lang="es-ES" dirty="0"/>
              <a:t>= </a:t>
            </a:r>
            <a:r>
              <a:rPr lang="es-ES" b="1" dirty="0" smtClean="0"/>
              <a:t>0 et </a:t>
            </a:r>
            <a:r>
              <a:rPr lang="es-ES" b="1" i="1" dirty="0" smtClean="0"/>
              <a:t>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 </a:t>
            </a:r>
            <a:r>
              <a:rPr lang="es-ES" dirty="0"/>
              <a:t>= </a:t>
            </a:r>
            <a:r>
              <a:rPr lang="es-ES" b="1" i="1" dirty="0"/>
              <a:t>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</a:t>
            </a: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Le </a:t>
            </a:r>
            <a:r>
              <a:rPr lang="fr-FR" b="1" dirty="0"/>
              <a:t>CM est décroissant </a:t>
            </a:r>
            <a:r>
              <a:rPr lang="fr-FR" b="1" dirty="0" smtClean="0"/>
              <a:t>:</a:t>
            </a:r>
            <a:r>
              <a:rPr lang="es-ES" b="1" i="1" dirty="0" smtClean="0"/>
              <a:t>CM’</a:t>
            </a:r>
            <a:r>
              <a:rPr lang="es-ES" b="1" dirty="0" smtClean="0"/>
              <a:t>( </a:t>
            </a:r>
            <a:r>
              <a:rPr lang="es-ES" b="1" i="1" dirty="0"/>
              <a:t>y</a:t>
            </a:r>
            <a:r>
              <a:rPr lang="es-ES" b="1" dirty="0"/>
              <a:t>) </a:t>
            </a:r>
            <a:r>
              <a:rPr lang="es-ES" dirty="0"/>
              <a:t>&lt; </a:t>
            </a:r>
            <a:r>
              <a:rPr lang="es-ES" b="1" dirty="0" smtClean="0"/>
              <a:t>0 et </a:t>
            </a:r>
            <a:r>
              <a:rPr lang="es-ES" b="1" i="1" dirty="0" smtClean="0"/>
              <a:t>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 </a:t>
            </a:r>
            <a:r>
              <a:rPr lang="es-ES" dirty="0"/>
              <a:t>&lt; </a:t>
            </a:r>
            <a:r>
              <a:rPr lang="es-ES" b="1" i="1" dirty="0"/>
              <a:t>CM</a:t>
            </a:r>
            <a:r>
              <a:rPr lang="es-ES" b="1" dirty="0"/>
              <a:t>( </a:t>
            </a:r>
            <a:r>
              <a:rPr lang="es-ES" b="1" i="1" dirty="0"/>
              <a:t>y</a:t>
            </a:r>
            <a:r>
              <a:rPr lang="es-ES" b="1" dirty="0"/>
              <a:t>)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endParaRPr lang="es-E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2575"/>
              </p:ext>
            </p:extLst>
          </p:nvPr>
        </p:nvGraphicFramePr>
        <p:xfrm>
          <a:off x="2627784" y="1412776"/>
          <a:ext cx="1714872" cy="63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8" imgW="1066680" imgH="419040" progId="Equation.3">
                  <p:embed/>
                </p:oleObj>
              </mc:Choice>
              <mc:Fallback>
                <p:oleObj name="Equation" r:id="rId8" imgW="1066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7784" y="1412776"/>
                        <a:ext cx="1714872" cy="63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04168"/>
              </p:ext>
            </p:extLst>
          </p:nvPr>
        </p:nvGraphicFramePr>
        <p:xfrm>
          <a:off x="1512168" y="2060848"/>
          <a:ext cx="716428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10" imgW="4203360" imgH="419040" progId="Equation.3">
                  <p:embed/>
                </p:oleObj>
              </mc:Choice>
              <mc:Fallback>
                <p:oleObj name="Equation" r:id="rId10" imgW="4203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2168" y="2060848"/>
                        <a:ext cx="716428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3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9512" y="1556792"/>
          <a:ext cx="864096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4" imgW="2539800" imgH="419040" progId="Equation.3">
                  <p:embed/>
                </p:oleObj>
              </mc:Choice>
              <mc:Fallback>
                <p:oleObj name="Equation" r:id="rId4" imgW="2539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56792"/>
                        <a:ext cx="8640960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806440" y="1737360"/>
              <a:ext cx="834840" cy="33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0600" y="1674000"/>
                <a:ext cx="86652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377600" y="1177200"/>
              <a:ext cx="4355280" cy="99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8240" y="1167840"/>
                <a:ext cx="4374000" cy="10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04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66911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107504" y="1785926"/>
            <a:ext cx="4929222" cy="4357718"/>
            <a:chOff x="2071670" y="1785926"/>
            <a:chExt cx="5357850" cy="4357718"/>
          </a:xfrm>
        </p:grpSpPr>
        <p:sp>
          <p:nvSpPr>
            <p:cNvPr id="11" name="Forme libre 10"/>
            <p:cNvSpPr/>
            <p:nvPr/>
          </p:nvSpPr>
          <p:spPr>
            <a:xfrm>
              <a:off x="2916621" y="2119985"/>
              <a:ext cx="1907627" cy="3523593"/>
            </a:xfrm>
            <a:custGeom>
              <a:avLst/>
              <a:gdLst>
                <a:gd name="connsiteX0" fmla="*/ 0 w 1907627"/>
                <a:gd name="connsiteY0" fmla="*/ 1860331 h 3523593"/>
                <a:gd name="connsiteX1" fmla="*/ 189186 w 1907627"/>
                <a:gd name="connsiteY1" fmla="*/ 3074276 h 3523593"/>
                <a:gd name="connsiteX2" fmla="*/ 614855 w 1907627"/>
                <a:gd name="connsiteY2" fmla="*/ 3011214 h 3523593"/>
                <a:gd name="connsiteX3" fmla="*/ 1907627 w 1907627"/>
                <a:gd name="connsiteY3" fmla="*/ 0 h 35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627" h="3523593">
                  <a:moveTo>
                    <a:pt x="0" y="1860331"/>
                  </a:moveTo>
                  <a:cubicBezTo>
                    <a:pt x="43355" y="2371396"/>
                    <a:pt x="86710" y="2882462"/>
                    <a:pt x="189186" y="3074276"/>
                  </a:cubicBezTo>
                  <a:cubicBezTo>
                    <a:pt x="291662" y="3266090"/>
                    <a:pt x="328448" y="3523593"/>
                    <a:pt x="614855" y="3011214"/>
                  </a:cubicBezTo>
                  <a:cubicBezTo>
                    <a:pt x="901262" y="2498835"/>
                    <a:pt x="1404444" y="1249417"/>
                    <a:pt x="1907627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3571868" y="4143380"/>
              <a:ext cx="785818" cy="1588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3286116" y="4857760"/>
              <a:ext cx="785818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e 27"/>
            <p:cNvGrpSpPr/>
            <p:nvPr/>
          </p:nvGrpSpPr>
          <p:grpSpPr>
            <a:xfrm>
              <a:off x="2071670" y="1785926"/>
              <a:ext cx="5357850" cy="4357718"/>
              <a:chOff x="2071670" y="1785926"/>
              <a:chExt cx="5357850" cy="4357718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2071670" y="1785926"/>
                <a:ext cx="5143536" cy="4214842"/>
                <a:chOff x="2071670" y="1785926"/>
                <a:chExt cx="5143536" cy="4214842"/>
              </a:xfrm>
            </p:grpSpPr>
            <p:grpSp>
              <p:nvGrpSpPr>
                <p:cNvPr id="7" name="Groupe 30"/>
                <p:cNvGrpSpPr/>
                <p:nvPr/>
              </p:nvGrpSpPr>
              <p:grpSpPr>
                <a:xfrm>
                  <a:off x="2894819" y="2095124"/>
                  <a:ext cx="4248949" cy="3905644"/>
                  <a:chOff x="1713686" y="1785926"/>
                  <a:chExt cx="4215636" cy="4002116"/>
                </a:xfrm>
              </p:grpSpPr>
              <p:cxnSp>
                <p:nvCxnSpPr>
                  <p:cNvPr id="9" name="Connecteur droit avec flèche 8"/>
                  <p:cNvCxnSpPr/>
                  <p:nvPr/>
                </p:nvCxnSpPr>
                <p:spPr>
                  <a:xfrm rot="5400000" flipH="1" flipV="1">
                    <a:off x="-286578" y="3786190"/>
                    <a:ext cx="4001322" cy="794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Connecteur droit avec flèche 7"/>
                  <p:cNvCxnSpPr/>
                  <p:nvPr/>
                </p:nvCxnSpPr>
                <p:spPr>
                  <a:xfrm>
                    <a:off x="1714480" y="5786454"/>
                    <a:ext cx="4214842" cy="1588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Forme libre 12"/>
                <p:cNvSpPr/>
                <p:nvPr/>
              </p:nvSpPr>
              <p:spPr>
                <a:xfrm rot="379040">
                  <a:off x="2928926" y="2428869"/>
                  <a:ext cx="3643338" cy="2621352"/>
                </a:xfrm>
                <a:custGeom>
                  <a:avLst/>
                  <a:gdLst>
                    <a:gd name="connsiteX0" fmla="*/ 0 w 3326524"/>
                    <a:gd name="connsiteY0" fmla="*/ 1135117 h 2338551"/>
                    <a:gd name="connsiteX1" fmla="*/ 220717 w 3326524"/>
                    <a:gd name="connsiteY1" fmla="*/ 1734207 h 2338551"/>
                    <a:gd name="connsiteX2" fmla="*/ 583324 w 3326524"/>
                    <a:gd name="connsiteY2" fmla="*/ 2191407 h 2338551"/>
                    <a:gd name="connsiteX3" fmla="*/ 1135117 w 3326524"/>
                    <a:gd name="connsiteY3" fmla="*/ 2175641 h 2338551"/>
                    <a:gd name="connsiteX4" fmla="*/ 2443655 w 3326524"/>
                    <a:gd name="connsiteY4" fmla="*/ 1213945 h 2338551"/>
                    <a:gd name="connsiteX5" fmla="*/ 3326524 w 3326524"/>
                    <a:gd name="connsiteY5" fmla="*/ 0 h 2338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6524" h="2338551">
                      <a:moveTo>
                        <a:pt x="0" y="1135117"/>
                      </a:moveTo>
                      <a:cubicBezTo>
                        <a:pt x="61748" y="1346638"/>
                        <a:pt x="123496" y="1558159"/>
                        <a:pt x="220717" y="1734207"/>
                      </a:cubicBezTo>
                      <a:cubicBezTo>
                        <a:pt x="317938" y="1910255"/>
                        <a:pt x="430924" y="2117835"/>
                        <a:pt x="583324" y="2191407"/>
                      </a:cubicBezTo>
                      <a:cubicBezTo>
                        <a:pt x="735724" y="2264979"/>
                        <a:pt x="825062" y="2338551"/>
                        <a:pt x="1135117" y="2175641"/>
                      </a:cubicBezTo>
                      <a:cubicBezTo>
                        <a:pt x="1445172" y="2012731"/>
                        <a:pt x="2078420" y="1576552"/>
                        <a:pt x="2443655" y="1213945"/>
                      </a:cubicBezTo>
                      <a:cubicBezTo>
                        <a:pt x="2808890" y="851338"/>
                        <a:pt x="3067707" y="425669"/>
                        <a:pt x="3326524" y="0"/>
                      </a:cubicBezTo>
                    </a:path>
                  </a:pathLst>
                </a:cu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" name="Forme libre 13"/>
                <p:cNvSpPr/>
                <p:nvPr/>
              </p:nvSpPr>
              <p:spPr>
                <a:xfrm>
                  <a:off x="2928926" y="1785926"/>
                  <a:ext cx="4071966" cy="2428892"/>
                </a:xfrm>
                <a:custGeom>
                  <a:avLst/>
                  <a:gdLst>
                    <a:gd name="connsiteX0" fmla="*/ 0 w 3326524"/>
                    <a:gd name="connsiteY0" fmla="*/ 1135117 h 2338551"/>
                    <a:gd name="connsiteX1" fmla="*/ 220717 w 3326524"/>
                    <a:gd name="connsiteY1" fmla="*/ 1734207 h 2338551"/>
                    <a:gd name="connsiteX2" fmla="*/ 583324 w 3326524"/>
                    <a:gd name="connsiteY2" fmla="*/ 2191407 h 2338551"/>
                    <a:gd name="connsiteX3" fmla="*/ 1135117 w 3326524"/>
                    <a:gd name="connsiteY3" fmla="*/ 2175641 h 2338551"/>
                    <a:gd name="connsiteX4" fmla="*/ 2443655 w 3326524"/>
                    <a:gd name="connsiteY4" fmla="*/ 1213945 h 2338551"/>
                    <a:gd name="connsiteX5" fmla="*/ 3326524 w 3326524"/>
                    <a:gd name="connsiteY5" fmla="*/ 0 h 2338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26524" h="2338551">
                      <a:moveTo>
                        <a:pt x="0" y="1135117"/>
                      </a:moveTo>
                      <a:cubicBezTo>
                        <a:pt x="61748" y="1346638"/>
                        <a:pt x="123496" y="1558159"/>
                        <a:pt x="220717" y="1734207"/>
                      </a:cubicBezTo>
                      <a:cubicBezTo>
                        <a:pt x="317938" y="1910255"/>
                        <a:pt x="430924" y="2117835"/>
                        <a:pt x="583324" y="2191407"/>
                      </a:cubicBezTo>
                      <a:cubicBezTo>
                        <a:pt x="735724" y="2264979"/>
                        <a:pt x="825062" y="2338551"/>
                        <a:pt x="1135117" y="2175641"/>
                      </a:cubicBezTo>
                      <a:cubicBezTo>
                        <a:pt x="1445172" y="2012731"/>
                        <a:pt x="2078420" y="1576552"/>
                        <a:pt x="2443655" y="1213945"/>
                      </a:cubicBezTo>
                      <a:cubicBezTo>
                        <a:pt x="2808890" y="851338"/>
                        <a:pt x="3067707" y="425669"/>
                        <a:pt x="3326524" y="0"/>
                      </a:cubicBezTo>
                    </a:path>
                  </a:pathLst>
                </a:custGeom>
                <a:ln w="28575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n w="28575">
                      <a:solidFill>
                        <a:schemeClr val="tx2">
                          <a:lumMod val="75000"/>
                        </a:schemeClr>
                      </a:solidFill>
                    </a:ln>
                  </a:endParaRPr>
                </a:p>
              </p:txBody>
            </p:sp>
            <p:graphicFrame>
              <p:nvGraphicFramePr>
                <p:cNvPr id="5124" name="Object 4"/>
                <p:cNvGraphicFramePr>
                  <a:graphicFrameLocks noChangeAspect="1"/>
                </p:cNvGraphicFramePr>
                <p:nvPr/>
              </p:nvGraphicFramePr>
              <p:xfrm>
                <a:off x="4643438" y="1785926"/>
                <a:ext cx="611190" cy="4286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58" name="Équation" r:id="rId7" imgW="253800" imgH="177480" progId="Equation.3">
                        <p:embed/>
                      </p:oleObj>
                    </mc:Choice>
                    <mc:Fallback>
                      <p:oleObj name="Équation" r:id="rId7" imgW="253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43438" y="1785926"/>
                              <a:ext cx="611190" cy="4286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" name="Object 5"/>
                <p:cNvGraphicFramePr>
                  <a:graphicFrameLocks noChangeAspect="1"/>
                </p:cNvGraphicFramePr>
                <p:nvPr/>
              </p:nvGraphicFramePr>
              <p:xfrm>
                <a:off x="6572264" y="2000240"/>
                <a:ext cx="642942" cy="3571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59" name="Équation" r:id="rId9" imgW="291960" imgH="177480" progId="Equation.3">
                        <p:embed/>
                      </p:oleObj>
                    </mc:Choice>
                    <mc:Fallback>
                      <p:oleObj name="Équation" r:id="rId9" imgW="29196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72264" y="2000240"/>
                              <a:ext cx="642942" cy="3571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6" name="Object 6"/>
                <p:cNvGraphicFramePr>
                  <a:graphicFrameLocks noChangeAspect="1"/>
                </p:cNvGraphicFramePr>
                <p:nvPr/>
              </p:nvGraphicFramePr>
              <p:xfrm>
                <a:off x="6286512" y="2786058"/>
                <a:ext cx="714380" cy="3571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60" name="Équation" r:id="rId11" imgW="393480" imgH="177480" progId="Equation.3">
                        <p:embed/>
                      </p:oleObj>
                    </mc:Choice>
                    <mc:Fallback>
                      <p:oleObj name="Équation" r:id="rId11" imgW="3934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86512" y="2786058"/>
                              <a:ext cx="714380" cy="3571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7"/>
                <p:cNvGraphicFramePr>
                  <a:graphicFrameLocks noChangeAspect="1"/>
                </p:cNvGraphicFramePr>
                <p:nvPr/>
              </p:nvGraphicFramePr>
              <p:xfrm>
                <a:off x="2143108" y="2000240"/>
                <a:ext cx="611187" cy="4286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61" name="Équation" r:id="rId13" imgW="253800" imgH="177480" progId="Equation.3">
                        <p:embed/>
                      </p:oleObj>
                    </mc:Choice>
                    <mc:Fallback>
                      <p:oleObj name="Équation" r:id="rId13" imgW="2538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43108" y="2000240"/>
                              <a:ext cx="611187" cy="4286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8" name="Object 8"/>
                <p:cNvGraphicFramePr>
                  <a:graphicFrameLocks noChangeAspect="1"/>
                </p:cNvGraphicFramePr>
                <p:nvPr/>
              </p:nvGraphicFramePr>
              <p:xfrm>
                <a:off x="2214546" y="2428868"/>
                <a:ext cx="642938" cy="3571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62" name="Équation" r:id="rId14" imgW="291960" imgH="177480" progId="Equation.3">
                        <p:embed/>
                      </p:oleObj>
                    </mc:Choice>
                    <mc:Fallback>
                      <p:oleObj name="Équation" r:id="rId14" imgW="29196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14546" y="2428868"/>
                              <a:ext cx="642938" cy="3571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9" name="Object 9"/>
                <p:cNvGraphicFramePr>
                  <a:graphicFrameLocks noChangeAspect="1"/>
                </p:cNvGraphicFramePr>
                <p:nvPr/>
              </p:nvGraphicFramePr>
              <p:xfrm>
                <a:off x="2071670" y="2857496"/>
                <a:ext cx="714375" cy="3571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463" name="Équation" r:id="rId15" imgW="393480" imgH="177480" progId="Equation.3">
                        <p:embed/>
                      </p:oleObj>
                    </mc:Choice>
                    <mc:Fallback>
                      <p:oleObj name="Équation" r:id="rId15" imgW="3934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1670" y="2857496"/>
                              <a:ext cx="714375" cy="3571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131" name="Object 11"/>
              <p:cNvGraphicFramePr>
                <a:graphicFrameLocks noChangeAspect="1"/>
              </p:cNvGraphicFramePr>
              <p:nvPr/>
            </p:nvGraphicFramePr>
            <p:xfrm>
              <a:off x="7072330" y="5835668"/>
              <a:ext cx="357190" cy="3079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64" name="Équation" r:id="rId16" imgW="139680" imgH="164880" progId="Equation.3">
                      <p:embed/>
                    </p:oleObj>
                  </mc:Choice>
                  <mc:Fallback>
                    <p:oleObj name="Équation" r:id="rId16" imgW="1396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72330" y="5835668"/>
                            <a:ext cx="357190" cy="3079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" name="TextBox 2"/>
          <p:cNvSpPr txBox="1"/>
          <p:nvPr/>
        </p:nvSpPr>
        <p:spPr>
          <a:xfrm>
            <a:off x="5076056" y="1484784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Si la fonction de Cm est inférieure à la fonction de CVM, alors la fonction de CVM est décroissante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Si la fonction de Cm est supérieure à la </a:t>
            </a:r>
            <a:r>
              <a:rPr lang="fr-FR" dirty="0"/>
              <a:t>f</a:t>
            </a:r>
            <a:r>
              <a:rPr lang="fr-FR" dirty="0" smtClean="0"/>
              <a:t>onction de CVM, alors la fonction de CVM est croissante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fonction de Cm coupe la fonction de CVM à son minimum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fonction de Cm coupe la fonction de CM à son minimum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73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86526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fonction de coût de court terme et long terme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A court terme : tous les inputs ne sont pas variables. L’un des deux est fixe.</a:t>
            </a:r>
          </a:p>
          <a:p>
            <a:r>
              <a:rPr lang="fr-FR" sz="2000" dirty="0" smtClean="0"/>
              <a:t>A court terme le producteur détermine les quantités optimales des facteurs variables et cela pour chaque niveau envisageable de facteur fixe ;</a:t>
            </a:r>
          </a:p>
          <a:p>
            <a:r>
              <a:rPr lang="fr-FR" sz="2000" dirty="0" smtClean="0"/>
              <a:t>La production se réalise à partir des facteurs variables et des facteurs fixes ; </a:t>
            </a:r>
          </a:p>
          <a:p>
            <a:r>
              <a:rPr lang="fr-FR" sz="2000" dirty="0" smtClean="0"/>
              <a:t>Les coûts totaux de l’entreprise peuvent donc être décomposés comme suit :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Et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25904"/>
              </p:ext>
            </p:extLst>
          </p:nvPr>
        </p:nvGraphicFramePr>
        <p:xfrm>
          <a:off x="2843213" y="4502150"/>
          <a:ext cx="554513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8" imgW="3390840" imgH="1079280" progId="Equation.3">
                  <p:embed/>
                </p:oleObj>
              </mc:Choice>
              <mc:Fallback>
                <p:oleObj name="Equation" r:id="rId8" imgW="3390840" imgH="1079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3213" y="4502150"/>
                        <a:ext cx="5545137" cy="188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58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08167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Equation" r:id="rId7" imgW="914400" imgH="215640" progId="Equation.3">
                  <p:embed/>
                </p:oleObj>
              </mc:Choice>
              <mc:Fallback>
                <p:oleObj name="Equation" r:id="rId7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60032" y="164305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niveau d’output au point C minimise le Cm : il correspond au point d’inflexion de la courbe de CT ;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niveau d’output au point b minimise le CVM ;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niveau de production au point A minimise le CM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3384" y="1124744"/>
            <a:ext cx="4328616" cy="5011772"/>
            <a:chOff x="-36512" y="1412776"/>
            <a:chExt cx="4328616" cy="5242046"/>
          </a:xfrm>
        </p:grpSpPr>
        <p:grpSp>
          <p:nvGrpSpPr>
            <p:cNvPr id="13" name="Group 12"/>
            <p:cNvGrpSpPr/>
            <p:nvPr/>
          </p:nvGrpSpPr>
          <p:grpSpPr>
            <a:xfrm>
              <a:off x="571472" y="1412776"/>
              <a:ext cx="3720632" cy="5242046"/>
              <a:chOff x="571472" y="1412776"/>
              <a:chExt cx="3720632" cy="5242046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571472" y="1643050"/>
                <a:ext cx="3498874" cy="5011772"/>
                <a:chOff x="571472" y="1643050"/>
                <a:chExt cx="3498874" cy="5011772"/>
              </a:xfrm>
            </p:grpSpPr>
            <p:grpSp>
              <p:nvGrpSpPr>
                <p:cNvPr id="86" name="Groupe 85"/>
                <p:cNvGrpSpPr/>
                <p:nvPr/>
              </p:nvGrpSpPr>
              <p:grpSpPr>
                <a:xfrm>
                  <a:off x="571472" y="1643050"/>
                  <a:ext cx="3498874" cy="5011772"/>
                  <a:chOff x="571472" y="1643050"/>
                  <a:chExt cx="3498874" cy="5011772"/>
                </a:xfrm>
              </p:grpSpPr>
              <p:grpSp>
                <p:nvGrpSpPr>
                  <p:cNvPr id="82" name="Groupe 81"/>
                  <p:cNvGrpSpPr/>
                  <p:nvPr/>
                </p:nvGrpSpPr>
                <p:grpSpPr>
                  <a:xfrm>
                    <a:off x="571472" y="1643050"/>
                    <a:ext cx="3143272" cy="4909311"/>
                    <a:chOff x="500034" y="1592317"/>
                    <a:chExt cx="3143272" cy="4909311"/>
                  </a:xfrm>
                </p:grpSpPr>
                <p:grpSp>
                  <p:nvGrpSpPr>
                    <p:cNvPr id="80" name="Groupe 79"/>
                    <p:cNvGrpSpPr/>
                    <p:nvPr/>
                  </p:nvGrpSpPr>
                  <p:grpSpPr>
                    <a:xfrm>
                      <a:off x="500034" y="1592317"/>
                      <a:ext cx="3143272" cy="4909311"/>
                      <a:chOff x="500034" y="1592317"/>
                      <a:chExt cx="3143272" cy="4909311"/>
                    </a:xfrm>
                  </p:grpSpPr>
                  <p:grpSp>
                    <p:nvGrpSpPr>
                      <p:cNvPr id="78" name="Groupe 77"/>
                      <p:cNvGrpSpPr/>
                      <p:nvPr/>
                    </p:nvGrpSpPr>
                    <p:grpSpPr>
                      <a:xfrm>
                        <a:off x="500034" y="1592317"/>
                        <a:ext cx="3143272" cy="4909311"/>
                        <a:chOff x="500034" y="1592317"/>
                        <a:chExt cx="3143272" cy="4909311"/>
                      </a:xfrm>
                    </p:grpSpPr>
                    <p:grpSp>
                      <p:nvGrpSpPr>
                        <p:cNvPr id="76" name="Groupe 75"/>
                        <p:cNvGrpSpPr/>
                        <p:nvPr/>
                      </p:nvGrpSpPr>
                      <p:grpSpPr>
                        <a:xfrm>
                          <a:off x="500034" y="1592317"/>
                          <a:ext cx="3143272" cy="4909311"/>
                          <a:chOff x="500034" y="1592317"/>
                          <a:chExt cx="3143272" cy="4909311"/>
                        </a:xfrm>
                      </p:grpSpPr>
                      <p:grpSp>
                        <p:nvGrpSpPr>
                          <p:cNvPr id="74" name="Groupe 73"/>
                          <p:cNvGrpSpPr/>
                          <p:nvPr/>
                        </p:nvGrpSpPr>
                        <p:grpSpPr>
                          <a:xfrm>
                            <a:off x="500034" y="1592317"/>
                            <a:ext cx="3143272" cy="4909311"/>
                            <a:chOff x="500034" y="1592317"/>
                            <a:chExt cx="3143272" cy="4909311"/>
                          </a:xfrm>
                        </p:grpSpPr>
                        <p:grpSp>
                          <p:nvGrpSpPr>
                            <p:cNvPr id="72" name="Groupe 71"/>
                            <p:cNvGrpSpPr/>
                            <p:nvPr/>
                          </p:nvGrpSpPr>
                          <p:grpSpPr>
                            <a:xfrm>
                              <a:off x="500034" y="1592317"/>
                              <a:ext cx="3143272" cy="4909311"/>
                              <a:chOff x="500034" y="1592317"/>
                              <a:chExt cx="3143272" cy="4909311"/>
                            </a:xfrm>
                          </p:grpSpPr>
                          <p:grpSp>
                            <p:nvGrpSpPr>
                              <p:cNvPr id="70" name="Groupe 69"/>
                              <p:cNvGrpSpPr/>
                              <p:nvPr/>
                            </p:nvGrpSpPr>
                            <p:grpSpPr>
                              <a:xfrm>
                                <a:off x="500034" y="1592317"/>
                                <a:ext cx="3143272" cy="4909311"/>
                                <a:chOff x="500034" y="1592317"/>
                                <a:chExt cx="3143272" cy="4909311"/>
                              </a:xfrm>
                            </p:grpSpPr>
                            <p:cxnSp>
                              <p:nvCxnSpPr>
                                <p:cNvPr id="47" name="Connecteur droit 46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254619" y="4683784"/>
                                  <a:ext cx="3626332" cy="7769"/>
                                </a:xfrm>
                                <a:prstGeom prst="line">
                                  <a:avLst/>
                                </a:prstGeom>
                                <a:ln>
                                  <a:prstDash val="lg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69" name="Groupe 68"/>
                                <p:cNvGrpSpPr/>
                                <p:nvPr/>
                              </p:nvGrpSpPr>
                              <p:grpSpPr>
                                <a:xfrm>
                                  <a:off x="500034" y="1592317"/>
                                  <a:ext cx="3143272" cy="4909311"/>
                                  <a:chOff x="500034" y="1592317"/>
                                  <a:chExt cx="3143272" cy="4909311"/>
                                </a:xfrm>
                              </p:grpSpPr>
                              <p:cxnSp>
                                <p:nvCxnSpPr>
                                  <p:cNvPr id="45" name="Connecteur droit 44"/>
                                  <p:cNvCxnSpPr/>
                                  <p:nvPr/>
                                </p:nvCxnSpPr>
                                <p:spPr>
                                  <a:xfrm rot="10800000" flipV="1">
                                    <a:off x="2641585" y="2032125"/>
                                    <a:ext cx="1589" cy="4468709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prstDash val="lgDash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68" name="Groupe 67"/>
                                  <p:cNvGrpSpPr/>
                                  <p:nvPr/>
                                </p:nvGrpSpPr>
                                <p:grpSpPr>
                                  <a:xfrm>
                                    <a:off x="500034" y="1592317"/>
                                    <a:ext cx="3143272" cy="4909311"/>
                                    <a:chOff x="500034" y="1592317"/>
                                    <a:chExt cx="3143272" cy="4909311"/>
                                  </a:xfrm>
                                </p:grpSpPr>
                                <p:sp>
                                  <p:nvSpPr>
                                    <p:cNvPr id="26" name="Forme libre 2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0262" y="1592317"/>
                                      <a:ext cx="2554014" cy="1592317"/>
                                    </a:xfrm>
                                    <a:custGeom>
                                      <a:avLst/>
                                      <a:gdLst>
                                        <a:gd name="connsiteX0" fmla="*/ 0 w 2554014"/>
                                        <a:gd name="connsiteY0" fmla="*/ 1592317 h 1592317"/>
                                        <a:gd name="connsiteX1" fmla="*/ 441435 w 2554014"/>
                                        <a:gd name="connsiteY1" fmla="*/ 977462 h 1592317"/>
                                        <a:gd name="connsiteX2" fmla="*/ 772510 w 2554014"/>
                                        <a:gd name="connsiteY2" fmla="*/ 867104 h 1592317"/>
                                        <a:gd name="connsiteX3" fmla="*/ 1481959 w 2554014"/>
                                        <a:gd name="connsiteY3" fmla="*/ 851338 h 1592317"/>
                                        <a:gd name="connsiteX4" fmla="*/ 2033752 w 2554014"/>
                                        <a:gd name="connsiteY4" fmla="*/ 488731 h 1592317"/>
                                        <a:gd name="connsiteX5" fmla="*/ 2554014 w 2554014"/>
                                        <a:gd name="connsiteY5" fmla="*/ 0 h 159231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2554014" h="1592317">
                                          <a:moveTo>
                                            <a:pt x="0" y="1592317"/>
                                          </a:moveTo>
                                          <a:cubicBezTo>
                                            <a:pt x="156341" y="1345324"/>
                                            <a:pt x="312683" y="1098331"/>
                                            <a:pt x="441435" y="977462"/>
                                          </a:cubicBezTo>
                                          <a:cubicBezTo>
                                            <a:pt x="570187" y="856593"/>
                                            <a:pt x="599089" y="888125"/>
                                            <a:pt x="772510" y="867104"/>
                                          </a:cubicBezTo>
                                          <a:cubicBezTo>
                                            <a:pt x="945931" y="846083"/>
                                            <a:pt x="1271752" y="914400"/>
                                            <a:pt x="1481959" y="851338"/>
                                          </a:cubicBezTo>
                                          <a:cubicBezTo>
                                            <a:pt x="1692166" y="788276"/>
                                            <a:pt x="1855076" y="630621"/>
                                            <a:pt x="2033752" y="488731"/>
                                          </a:cubicBezTo>
                                          <a:cubicBezTo>
                                            <a:pt x="2212428" y="346841"/>
                                            <a:pt x="2480442" y="18393"/>
                                            <a:pt x="2554014" y="0"/>
                                          </a:cubicBezTo>
                                        </a:path>
                                      </a:pathLst>
                                    </a:custGeom>
                                    <a:ln w="28575">
                                      <a:solidFill>
                                        <a:srgbClr val="0070C0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  <p:sp>
                                  <p:nvSpPr>
                                    <p:cNvPr id="30" name="Forme libre 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42910" y="4603531"/>
                                      <a:ext cx="2669628" cy="1781503"/>
                                    </a:xfrm>
                                    <a:custGeom>
                                      <a:avLst/>
                                      <a:gdLst>
                                        <a:gd name="connsiteX0" fmla="*/ 5255 w 2669628"/>
                                        <a:gd name="connsiteY0" fmla="*/ 0 h 1781503"/>
                                        <a:gd name="connsiteX1" fmla="*/ 21021 w 2669628"/>
                                        <a:gd name="connsiteY1" fmla="*/ 772510 h 1781503"/>
                                        <a:gd name="connsiteX2" fmla="*/ 131379 w 2669628"/>
                                        <a:gd name="connsiteY2" fmla="*/ 1182414 h 1781503"/>
                                        <a:gd name="connsiteX3" fmla="*/ 336331 w 2669628"/>
                                        <a:gd name="connsiteY3" fmla="*/ 1466193 h 1781503"/>
                                        <a:gd name="connsiteX4" fmla="*/ 714704 w 2669628"/>
                                        <a:gd name="connsiteY4" fmla="*/ 1655379 h 1781503"/>
                                        <a:gd name="connsiteX5" fmla="*/ 1045779 w 2669628"/>
                                        <a:gd name="connsiteY5" fmla="*/ 1718441 h 1781503"/>
                                        <a:gd name="connsiteX6" fmla="*/ 2669628 w 2669628"/>
                                        <a:gd name="connsiteY6" fmla="*/ 1781503 h 1781503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</a:cxnLst>
                                      <a:rect l="l" t="t" r="r" b="b"/>
                                      <a:pathLst>
                                        <a:path w="2669628" h="1781503">
                                          <a:moveTo>
                                            <a:pt x="5255" y="0"/>
                                          </a:moveTo>
                                          <a:cubicBezTo>
                                            <a:pt x="2627" y="287720"/>
                                            <a:pt x="0" y="575441"/>
                                            <a:pt x="21021" y="772510"/>
                                          </a:cubicBezTo>
                                          <a:cubicBezTo>
                                            <a:pt x="42042" y="969579"/>
                                            <a:pt x="78827" y="1066800"/>
                                            <a:pt x="131379" y="1182414"/>
                                          </a:cubicBezTo>
                                          <a:cubicBezTo>
                                            <a:pt x="183931" y="1298028"/>
                                            <a:pt x="239110" y="1387366"/>
                                            <a:pt x="336331" y="1466193"/>
                                          </a:cubicBezTo>
                                          <a:cubicBezTo>
                                            <a:pt x="433552" y="1545020"/>
                                            <a:pt x="596463" y="1613338"/>
                                            <a:pt x="714704" y="1655379"/>
                                          </a:cubicBezTo>
                                          <a:cubicBezTo>
                                            <a:pt x="832945" y="1697420"/>
                                            <a:pt x="719958" y="1697420"/>
                                            <a:pt x="1045779" y="1718441"/>
                                          </a:cubicBezTo>
                                          <a:cubicBezTo>
                                            <a:pt x="1371600" y="1739462"/>
                                            <a:pt x="2020614" y="1760482"/>
                                            <a:pt x="2669628" y="1781503"/>
                                          </a:cubicBezTo>
                                        </a:path>
                                      </a:pathLst>
                                    </a:custGeom>
                                    <a:ln w="28575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  <p:grpSp>
                                  <p:nvGrpSpPr>
                                    <p:cNvPr id="67" name="Groupe 6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0034" y="1714488"/>
                                      <a:ext cx="3143272" cy="4787140"/>
                                      <a:chOff x="500034" y="1714488"/>
                                      <a:chExt cx="3143272" cy="4787140"/>
                                    </a:xfrm>
                                  </p:grpSpPr>
                                  <p:cxnSp>
                                    <p:nvCxnSpPr>
                                      <p:cNvPr id="46" name="Connecteur droit 45"/>
                                      <p:cNvCxnSpPr/>
                                      <p:nvPr/>
                                    </p:nvCxnSpPr>
                                    <p:spPr>
                                      <a:xfrm rot="5400000">
                                        <a:off x="-964445" y="4464851"/>
                                        <a:ext cx="4071966" cy="1588"/>
                                      </a:xfrm>
                                      <a:prstGeom prst="line">
                                        <a:avLst/>
                                      </a:prstGeom>
                                      <a:ln>
                                        <a:prstDash val="lg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59" name="Connecteur droit 5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500034" y="5856304"/>
                                        <a:ext cx="1571636" cy="1588"/>
                                      </a:xfrm>
                                      <a:prstGeom prst="line">
                                        <a:avLst/>
                                      </a:prstGeom>
                                      <a:ln>
                                        <a:prstDash val="lg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grpSp>
                                    <p:nvGrpSpPr>
                                      <p:cNvPr id="66" name="Groupe 6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0034" y="1714488"/>
                                        <a:ext cx="3143272" cy="4786346"/>
                                        <a:chOff x="500034" y="1714488"/>
                                        <a:chExt cx="3143272" cy="4786346"/>
                                      </a:xfrm>
                                    </p:grpSpPr>
                                    <p:sp>
                                      <p:nvSpPr>
                                        <p:cNvPr id="32" name="Forme libre 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99090" y="5454869"/>
                                          <a:ext cx="2900855" cy="39676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00855"/>
                                            <a:gd name="connsiteY0" fmla="*/ 0 h 396766"/>
                                            <a:gd name="connsiteX1" fmla="*/ 504496 w 2900855"/>
                                            <a:gd name="connsiteY1" fmla="*/ 204952 h 396766"/>
                                            <a:gd name="connsiteX2" fmla="*/ 1087820 w 2900855"/>
                                            <a:gd name="connsiteY2" fmla="*/ 346841 h 396766"/>
                                            <a:gd name="connsiteX3" fmla="*/ 1986455 w 2900855"/>
                                            <a:gd name="connsiteY3" fmla="*/ 362607 h 396766"/>
                                            <a:gd name="connsiteX4" fmla="*/ 2900855 w 2900855"/>
                                            <a:gd name="connsiteY4" fmla="*/ 141890 h 39676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00855" h="396766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161596" y="73572"/>
                                                <a:pt x="323193" y="147145"/>
                                                <a:pt x="504496" y="204952"/>
                                              </a:cubicBezTo>
                                              <a:cubicBezTo>
                                                <a:pt x="685799" y="262759"/>
                                                <a:pt x="840827" y="320565"/>
                                                <a:pt x="1087820" y="346841"/>
                                              </a:cubicBezTo>
                                              <a:cubicBezTo>
                                                <a:pt x="1334813" y="373117"/>
                                                <a:pt x="1684283" y="396766"/>
                                                <a:pt x="1986455" y="362607"/>
                                              </a:cubicBezTo>
                                              <a:cubicBezTo>
                                                <a:pt x="2288628" y="328449"/>
                                                <a:pt x="2594741" y="235169"/>
                                                <a:pt x="2900855" y="141890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00B0F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3" name="Forme libre 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056290" y="4256690"/>
                                          <a:ext cx="2364827" cy="122182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364827"/>
                                            <a:gd name="connsiteY0" fmla="*/ 0 h 1221827"/>
                                            <a:gd name="connsiteX1" fmla="*/ 15765 w 2364827"/>
                                            <a:gd name="connsiteY1" fmla="*/ 268013 h 1221827"/>
                                            <a:gd name="connsiteX2" fmla="*/ 63062 w 2364827"/>
                                            <a:gd name="connsiteY2" fmla="*/ 599089 h 1221827"/>
                                            <a:gd name="connsiteX3" fmla="*/ 157655 w 2364827"/>
                                            <a:gd name="connsiteY3" fmla="*/ 851338 h 1221827"/>
                                            <a:gd name="connsiteX4" fmla="*/ 362607 w 2364827"/>
                                            <a:gd name="connsiteY4" fmla="*/ 1087820 h 1221827"/>
                                            <a:gd name="connsiteX5" fmla="*/ 725213 w 2364827"/>
                                            <a:gd name="connsiteY5" fmla="*/ 1182413 h 1221827"/>
                                            <a:gd name="connsiteX6" fmla="*/ 1040524 w 2364827"/>
                                            <a:gd name="connsiteY6" fmla="*/ 1213944 h 1221827"/>
                                            <a:gd name="connsiteX7" fmla="*/ 1434662 w 2364827"/>
                                            <a:gd name="connsiteY7" fmla="*/ 1213944 h 1221827"/>
                                            <a:gd name="connsiteX8" fmla="*/ 1860331 w 2364827"/>
                                            <a:gd name="connsiteY8" fmla="*/ 1166648 h 1221827"/>
                                            <a:gd name="connsiteX9" fmla="*/ 2364827 w 2364827"/>
                                            <a:gd name="connsiteY9" fmla="*/ 993227 h 122182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364827" h="1221827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2627" y="84082"/>
                                                <a:pt x="5255" y="168165"/>
                                                <a:pt x="15765" y="268013"/>
                                              </a:cubicBezTo>
                                              <a:cubicBezTo>
                                                <a:pt x="26275" y="367861"/>
                                                <a:pt x="39414" y="501868"/>
                                                <a:pt x="63062" y="599089"/>
                                              </a:cubicBezTo>
                                              <a:cubicBezTo>
                                                <a:pt x="86710" y="696310"/>
                                                <a:pt x="107731" y="769883"/>
                                                <a:pt x="157655" y="851338"/>
                                              </a:cubicBezTo>
                                              <a:cubicBezTo>
                                                <a:pt x="207579" y="932793"/>
                                                <a:pt x="268014" y="1032641"/>
                                                <a:pt x="362607" y="1087820"/>
                                              </a:cubicBezTo>
                                              <a:cubicBezTo>
                                                <a:pt x="457200" y="1142999"/>
                                                <a:pt x="612227" y="1161392"/>
                                                <a:pt x="725213" y="1182413"/>
                                              </a:cubicBezTo>
                                              <a:cubicBezTo>
                                                <a:pt x="838199" y="1203434"/>
                                                <a:pt x="922283" y="1208689"/>
                                                <a:pt x="1040524" y="1213944"/>
                                              </a:cubicBezTo>
                                              <a:cubicBezTo>
                                                <a:pt x="1158766" y="1219199"/>
                                                <a:pt x="1298028" y="1221827"/>
                                                <a:pt x="1434662" y="1213944"/>
                                              </a:cubicBezTo>
                                              <a:cubicBezTo>
                                                <a:pt x="1571297" y="1206061"/>
                                                <a:pt x="1705303" y="1203434"/>
                                                <a:pt x="1860331" y="1166648"/>
                                              </a:cubicBezTo>
                                              <a:cubicBezTo>
                                                <a:pt x="2015359" y="1129862"/>
                                                <a:pt x="2190093" y="1061544"/>
                                                <a:pt x="2364827" y="993227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0070C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4" name="Forme libre 3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99090" y="4508938"/>
                                          <a:ext cx="2680138" cy="147933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80138"/>
                                            <a:gd name="connsiteY0" fmla="*/ 1024759 h 1479332"/>
                                            <a:gd name="connsiteX1" fmla="*/ 252248 w 2680138"/>
                                            <a:gd name="connsiteY1" fmla="*/ 1277007 h 1479332"/>
                                            <a:gd name="connsiteX2" fmla="*/ 599089 w 2680138"/>
                                            <a:gd name="connsiteY2" fmla="*/ 1403131 h 1479332"/>
                                            <a:gd name="connsiteX3" fmla="*/ 1040524 w 2680138"/>
                                            <a:gd name="connsiteY3" fmla="*/ 1450428 h 1479332"/>
                                            <a:gd name="connsiteX4" fmla="*/ 1655379 w 2680138"/>
                                            <a:gd name="connsiteY4" fmla="*/ 1229710 h 1479332"/>
                                            <a:gd name="connsiteX5" fmla="*/ 2349062 w 2680138"/>
                                            <a:gd name="connsiteY5" fmla="*/ 567559 h 1479332"/>
                                            <a:gd name="connsiteX6" fmla="*/ 2680138 w 2680138"/>
                                            <a:gd name="connsiteY6" fmla="*/ 0 h 147933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80138" h="1479332">
                                              <a:moveTo>
                                                <a:pt x="0" y="1024759"/>
                                              </a:moveTo>
                                              <a:cubicBezTo>
                                                <a:pt x="76200" y="1119352"/>
                                                <a:pt x="152400" y="1213945"/>
                                                <a:pt x="252248" y="1277007"/>
                                              </a:cubicBezTo>
                                              <a:cubicBezTo>
                                                <a:pt x="352096" y="1340069"/>
                                                <a:pt x="467710" y="1374228"/>
                                                <a:pt x="599089" y="1403131"/>
                                              </a:cubicBezTo>
                                              <a:cubicBezTo>
                                                <a:pt x="730468" y="1432034"/>
                                                <a:pt x="864476" y="1479332"/>
                                                <a:pt x="1040524" y="1450428"/>
                                              </a:cubicBezTo>
                                              <a:cubicBezTo>
                                                <a:pt x="1216572" y="1421525"/>
                                                <a:pt x="1437289" y="1376855"/>
                                                <a:pt x="1655379" y="1229710"/>
                                              </a:cubicBezTo>
                                              <a:cubicBezTo>
                                                <a:pt x="1873469" y="1082565"/>
                                                <a:pt x="2178269" y="772511"/>
                                                <a:pt x="2349062" y="567559"/>
                                              </a:cubicBezTo>
                                              <a:cubicBezTo>
                                                <a:pt x="2519855" y="362607"/>
                                                <a:pt x="2599996" y="181303"/>
                                                <a:pt x="2680138" y="0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FF000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65" name="Groupe 6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0034" y="1714488"/>
                                          <a:ext cx="3143272" cy="4786346"/>
                                          <a:chOff x="500034" y="1714488"/>
                                          <a:chExt cx="3143272" cy="4786346"/>
                                        </a:xfrm>
                                      </p:grpSpPr>
                                      <p:grpSp>
                                        <p:nvGrpSpPr>
                                          <p:cNvPr id="25" name="Groupe 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00034" y="1714488"/>
                                            <a:ext cx="3143272" cy="4786346"/>
                                            <a:chOff x="500034" y="1714488"/>
                                            <a:chExt cx="3143272" cy="4786346"/>
                                          </a:xfrm>
                                        </p:grpSpPr>
                                        <p:grpSp>
                                          <p:nvGrpSpPr>
                                            <p:cNvPr id="11" name="Groupe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0034" y="1714488"/>
                                              <a:ext cx="3143272" cy="2143140"/>
                                              <a:chOff x="1713686" y="1785926"/>
                                              <a:chExt cx="4215636" cy="4002116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20" name="Connecteur droit avec flèche 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rot="5400000" flipH="1" flipV="1">
                                                <a:off x="-286578" y="3786190"/>
                                                <a:ext cx="4001322" cy="794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21" name="Connecteur droit avec flèche 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714480" y="5786454"/>
                                                <a:ext cx="4214842" cy="1588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grpSp>
                                          <p:nvGrpSpPr>
                                            <p:cNvPr id="22" name="Groupe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0034" y="4357694"/>
                                              <a:ext cx="3143272" cy="2143140"/>
                                              <a:chOff x="1713686" y="1785926"/>
                                              <a:chExt cx="4215636" cy="4002116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23" name="Connecteur droit avec flèche 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rot="5400000" flipH="1" flipV="1">
                                                <a:off x="-286578" y="3786190"/>
                                                <a:ext cx="4001322" cy="794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24" name="Connecteur droit avec flèche 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714480" y="5786454"/>
                                                <a:ext cx="4214842" cy="1588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</p:grpSp>
                                      <p:sp>
                                        <p:nvSpPr>
                                          <p:cNvPr id="27" name="Forme libre 2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20262" y="2003700"/>
                                            <a:ext cx="2727435" cy="163961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2727435"/>
                                              <a:gd name="connsiteY0" fmla="*/ 1639614 h 1639614"/>
                                              <a:gd name="connsiteX1" fmla="*/ 362607 w 2727435"/>
                                              <a:gd name="connsiteY1" fmla="*/ 1355835 h 1639614"/>
                                              <a:gd name="connsiteX2" fmla="*/ 1261241 w 2727435"/>
                                              <a:gd name="connsiteY2" fmla="*/ 961697 h 1639614"/>
                                              <a:gd name="connsiteX3" fmla="*/ 2065283 w 2727435"/>
                                              <a:gd name="connsiteY3" fmla="*/ 583324 h 1639614"/>
                                              <a:gd name="connsiteX4" fmla="*/ 2727435 w 2727435"/>
                                              <a:gd name="connsiteY4" fmla="*/ 0 h 163961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727435" h="1639614">
                                                <a:moveTo>
                                                  <a:pt x="0" y="1639614"/>
                                                </a:moveTo>
                                                <a:cubicBezTo>
                                                  <a:pt x="76200" y="1554217"/>
                                                  <a:pt x="152400" y="1468821"/>
                                                  <a:pt x="362607" y="1355835"/>
                                                </a:cubicBezTo>
                                                <a:cubicBezTo>
                                                  <a:pt x="572814" y="1242849"/>
                                                  <a:pt x="977462" y="1090449"/>
                                                  <a:pt x="1261241" y="961697"/>
                                                </a:cubicBezTo>
                                                <a:cubicBezTo>
                                                  <a:pt x="1545020" y="832945"/>
                                                  <a:pt x="1820918" y="743607"/>
                                                  <a:pt x="2065283" y="583324"/>
                                                </a:cubicBezTo>
                                                <a:cubicBezTo>
                                                  <a:pt x="2309648" y="423041"/>
                                                  <a:pt x="2518541" y="211520"/>
                                                  <a:pt x="2727435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ln w="28575">
                                            <a:solidFill>
                                              <a:srgbClr val="00B0F0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fr-FR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36" name="Connecteur droit 35"/>
                                          <p:cNvCxnSpPr>
                                            <a:stCxn id="26" idx="0"/>
                                          </p:cNvCxnSpPr>
                                          <p:nvPr/>
                                        </p:nvCxnSpPr>
                                        <p:spPr>
                                          <a:xfrm flipV="1">
                                            <a:off x="520262" y="3143248"/>
                                            <a:ext cx="2765854" cy="4138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1" name="Connecteur droit 50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00034" y="2857496"/>
                                            <a:ext cx="1571636" cy="158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60" name="Connecteur droit 59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500034" y="2428868"/>
                                            <a:ext cx="598029" cy="9524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62" name="Connecteur droit 6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71472" y="2000240"/>
                                            <a:ext cx="2018653" cy="3188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  <p:sp>
                            <p:nvSpPr>
                              <p:cNvPr id="71" name="Organigramme : Connecteur 7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2015312" y="2865163"/>
                                <a:ext cx="53049" cy="63771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3" name="Organigramme : Connecteur 7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2571736" y="2000240"/>
                              <a:ext cx="53049" cy="63771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fr-FR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5" name="Organigramme : Connecteur 7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071538" y="2436535"/>
                            <a:ext cx="53049" cy="63771"/>
                          </a:xfrm>
                          <a:prstGeom prst="flowChartConnector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77" name="Organigramme : Connecteur 7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090059" y="5794121"/>
                          <a:ext cx="53049" cy="63771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9" name="Organigramme : Connecteur 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71736" y="5436931"/>
                        <a:ext cx="53049" cy="63771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1" name="Organigramme : Connecteur 80"/>
                    <p:cNvSpPr>
                      <a:spLocks noChangeAspect="1"/>
                    </p:cNvSpPr>
                    <p:nvPr/>
                  </p:nvSpPr>
                  <p:spPr>
                    <a:xfrm>
                      <a:off x="1071538" y="5857892"/>
                      <a:ext cx="53049" cy="63771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aphicFrame>
                <p:nvGraphicFramePr>
                  <p:cNvPr id="6154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3786182" y="3786190"/>
                  <a:ext cx="284164" cy="2968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540" name="Équation" r:id="rId9" imgW="139680" imgH="164880" progId="Equation.3">
                          <p:embed/>
                        </p:oleObj>
                      </mc:Choice>
                      <mc:Fallback>
                        <p:oleObj name="Équation" r:id="rId9" imgW="13968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86182" y="3786190"/>
                                <a:ext cx="284164" cy="2968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6155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3786182" y="6357958"/>
                  <a:ext cx="284164" cy="2968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0541" name="Équation" r:id="rId11" imgW="139680" imgH="164880" progId="Equation.3">
                          <p:embed/>
                        </p:oleObj>
                      </mc:Choice>
                      <mc:Fallback>
                        <p:oleObj name="Équation" r:id="rId11" imgW="13968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86182" y="6357958"/>
                                <a:ext cx="284164" cy="2968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6156" name="Object 12"/>
                <p:cNvGraphicFramePr>
                  <a:graphicFrameLocks noChangeAspect="1"/>
                </p:cNvGraphicFramePr>
                <p:nvPr/>
              </p:nvGraphicFramePr>
              <p:xfrm>
                <a:off x="2428860" y="1714488"/>
                <a:ext cx="361952" cy="2857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2" name="Équation" r:id="rId12" imgW="152280" imgH="164880" progId="Equation.3">
                        <p:embed/>
                      </p:oleObj>
                    </mc:Choice>
                    <mc:Fallback>
                      <p:oleObj name="Équation" r:id="rId12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28860" y="1714488"/>
                              <a:ext cx="361952" cy="2857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57" name="Object 13"/>
                <p:cNvGraphicFramePr>
                  <a:graphicFrameLocks noChangeAspect="1"/>
                </p:cNvGraphicFramePr>
                <p:nvPr/>
              </p:nvGraphicFramePr>
              <p:xfrm>
                <a:off x="1928794" y="2571744"/>
                <a:ext cx="357190" cy="296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3" name="Équation" r:id="rId14" imgW="152280" imgH="164880" progId="Equation.3">
                        <p:embed/>
                      </p:oleObj>
                    </mc:Choice>
                    <mc:Fallback>
                      <p:oleObj name="Équation" r:id="rId14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8794" y="2571744"/>
                              <a:ext cx="357190" cy="296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58" name="Object 14"/>
                <p:cNvGraphicFramePr>
                  <a:graphicFrameLocks noChangeAspect="1"/>
                </p:cNvGraphicFramePr>
                <p:nvPr/>
              </p:nvGraphicFramePr>
              <p:xfrm>
                <a:off x="928662" y="2143116"/>
                <a:ext cx="361952" cy="303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4" name="Équation" r:id="rId16" imgW="152280" imgH="177480" progId="Equation.3">
                        <p:embed/>
                      </p:oleObj>
                    </mc:Choice>
                    <mc:Fallback>
                      <p:oleObj name="Équation" r:id="rId16" imgW="152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8662" y="2143116"/>
                              <a:ext cx="361952" cy="303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59" name="Object 15"/>
                <p:cNvGraphicFramePr>
                  <a:graphicFrameLocks noChangeAspect="1"/>
                </p:cNvGraphicFramePr>
                <p:nvPr/>
              </p:nvGraphicFramePr>
              <p:xfrm>
                <a:off x="2357422" y="5143512"/>
                <a:ext cx="349252" cy="2841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5" name="Équation" r:id="rId18" imgW="126720" imgH="139680" progId="Equation.3">
                        <p:embed/>
                      </p:oleObj>
                    </mc:Choice>
                    <mc:Fallback>
                      <p:oleObj name="Équation" r:id="rId18" imgW="1267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7422" y="5143512"/>
                              <a:ext cx="349252" cy="2841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61" name="Object 17"/>
                <p:cNvGraphicFramePr>
                  <a:graphicFrameLocks noChangeAspect="1"/>
                </p:cNvGraphicFramePr>
                <p:nvPr/>
              </p:nvGraphicFramePr>
              <p:xfrm>
                <a:off x="1785918" y="5500702"/>
                <a:ext cx="357190" cy="303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6" name="Équation" r:id="rId20" imgW="126720" imgH="177480" progId="Equation.3">
                        <p:embed/>
                      </p:oleObj>
                    </mc:Choice>
                    <mc:Fallback>
                      <p:oleObj name="Équation" r:id="rId20" imgW="1267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85918" y="5500702"/>
                              <a:ext cx="357190" cy="303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62" name="Object 18"/>
                <p:cNvGraphicFramePr>
                  <a:graphicFrameLocks noChangeAspect="1"/>
                </p:cNvGraphicFramePr>
                <p:nvPr/>
              </p:nvGraphicFramePr>
              <p:xfrm>
                <a:off x="928662" y="5643578"/>
                <a:ext cx="200026" cy="2841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7" name="Équation" r:id="rId22" imgW="114120" imgH="139680" progId="Equation.3">
                        <p:embed/>
                      </p:oleObj>
                    </mc:Choice>
                    <mc:Fallback>
                      <p:oleObj name="Équation" r:id="rId22" imgW="1141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8662" y="5643578"/>
                              <a:ext cx="200026" cy="2841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19872" y="6165304"/>
              <a:ext cx="584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8" name="Equation" r:id="rId24" imgW="583920" imgH="203040" progId="Equation.3">
                      <p:embed/>
                    </p:oleObj>
                  </mc:Choice>
                  <mc:Fallback>
                    <p:oleObj name="Equation" r:id="rId24" imgW="58392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3419872" y="6165304"/>
                            <a:ext cx="584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07904" y="5517232"/>
              <a:ext cx="584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49" name="Equation" r:id="rId26" imgW="583920" imgH="203040" progId="Equation.3">
                      <p:embed/>
                    </p:oleObj>
                  </mc:Choice>
                  <mc:Fallback>
                    <p:oleObj name="Equation" r:id="rId26" imgW="58392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3707904" y="5517232"/>
                            <a:ext cx="584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35896" y="5170016"/>
              <a:ext cx="4953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0" name="Equation" r:id="rId28" imgW="495000" imgH="203040" progId="Equation.3">
                      <p:embed/>
                    </p:oleObj>
                  </mc:Choice>
                  <mc:Fallback>
                    <p:oleObj name="Equation" r:id="rId28" imgW="4950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3635896" y="5170016"/>
                            <a:ext cx="4953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91880" y="4377928"/>
              <a:ext cx="457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1" name="Equation" r:id="rId30" imgW="457200" imgH="203040" progId="Equation.3">
                      <p:embed/>
                    </p:oleObj>
                  </mc:Choice>
                  <mc:Fallback>
                    <p:oleObj name="Equation" r:id="rId30" imgW="4572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3491880" y="4377928"/>
                            <a:ext cx="457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525912" y="3107184"/>
              <a:ext cx="2540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2" name="Equation" r:id="rId32" imgW="253800" imgH="177480" progId="Equation.3">
                      <p:embed/>
                    </p:oleObj>
                  </mc:Choice>
                  <mc:Fallback>
                    <p:oleObj name="Equation" r:id="rId32" imgW="25380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3525912" y="3107184"/>
                            <a:ext cx="254000" cy="17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66728" y="1916832"/>
              <a:ext cx="457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3" name="Equation" r:id="rId34" imgW="457200" imgH="203040" progId="Equation.3">
                      <p:embed/>
                    </p:oleObj>
                  </mc:Choice>
                  <mc:Fallback>
                    <p:oleObj name="Equation" r:id="rId34" imgW="4572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3466728" y="1916832"/>
                            <a:ext cx="457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07420" y="1412776"/>
              <a:ext cx="4445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4" name="Equation" r:id="rId36" imgW="444240" imgH="203040" progId="Equation.3">
                      <p:embed/>
                    </p:oleObj>
                  </mc:Choice>
                  <mc:Fallback>
                    <p:oleObj name="Equation" r:id="rId36" imgW="44424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3407420" y="1412776"/>
                            <a:ext cx="4445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1772816"/>
            <a:ext cx="4572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5" name="Equation" r:id="rId38" imgW="457200" imgH="634680" progId="Equation.3">
                    <p:embed/>
                  </p:oleObj>
                </mc:Choice>
                <mc:Fallback>
                  <p:oleObj name="Equation" r:id="rId38" imgW="457200" imgH="634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35496" y="1772816"/>
                          <a:ext cx="4572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-36512" y="4412208"/>
            <a:ext cx="5842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6" name="Equation" r:id="rId40" imgW="583920" imgH="888840" progId="Equation.3">
                    <p:embed/>
                  </p:oleObj>
                </mc:Choice>
                <mc:Fallback>
                  <p:oleObj name="Equation" r:id="rId40" imgW="583920" imgH="8888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-36512" y="4412208"/>
                          <a:ext cx="5842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3823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23704" y="-1755576"/>
            <a:ext cx="4328616" cy="6826222"/>
            <a:chOff x="-36512" y="1412776"/>
            <a:chExt cx="4328616" cy="5242046"/>
          </a:xfrm>
        </p:grpSpPr>
        <p:grpSp>
          <p:nvGrpSpPr>
            <p:cNvPr id="5" name="Group 4"/>
            <p:cNvGrpSpPr/>
            <p:nvPr/>
          </p:nvGrpSpPr>
          <p:grpSpPr>
            <a:xfrm>
              <a:off x="571472" y="1412776"/>
              <a:ext cx="3720632" cy="5242046"/>
              <a:chOff x="571472" y="1412776"/>
              <a:chExt cx="3720632" cy="5242046"/>
            </a:xfrm>
          </p:grpSpPr>
          <p:grpSp>
            <p:nvGrpSpPr>
              <p:cNvPr id="8" name="Groupe 93"/>
              <p:cNvGrpSpPr/>
              <p:nvPr/>
            </p:nvGrpSpPr>
            <p:grpSpPr>
              <a:xfrm>
                <a:off x="571472" y="1643050"/>
                <a:ext cx="3498874" cy="5011772"/>
                <a:chOff x="571472" y="1643050"/>
                <a:chExt cx="3498874" cy="5011772"/>
              </a:xfrm>
            </p:grpSpPr>
            <p:grpSp>
              <p:nvGrpSpPr>
                <p:cNvPr id="16" name="Groupe 85"/>
                <p:cNvGrpSpPr/>
                <p:nvPr/>
              </p:nvGrpSpPr>
              <p:grpSpPr>
                <a:xfrm>
                  <a:off x="571472" y="1643050"/>
                  <a:ext cx="3498874" cy="5011772"/>
                  <a:chOff x="571472" y="1643050"/>
                  <a:chExt cx="3498874" cy="5011772"/>
                </a:xfrm>
              </p:grpSpPr>
              <p:grpSp>
                <p:nvGrpSpPr>
                  <p:cNvPr id="23" name="Groupe 81"/>
                  <p:cNvGrpSpPr/>
                  <p:nvPr/>
                </p:nvGrpSpPr>
                <p:grpSpPr>
                  <a:xfrm>
                    <a:off x="571472" y="1643050"/>
                    <a:ext cx="3143272" cy="4909311"/>
                    <a:chOff x="500034" y="1592317"/>
                    <a:chExt cx="3143272" cy="4909311"/>
                  </a:xfrm>
                </p:grpSpPr>
                <p:grpSp>
                  <p:nvGrpSpPr>
                    <p:cNvPr id="26" name="Groupe 79"/>
                    <p:cNvGrpSpPr/>
                    <p:nvPr/>
                  </p:nvGrpSpPr>
                  <p:grpSpPr>
                    <a:xfrm>
                      <a:off x="500034" y="1592317"/>
                      <a:ext cx="3143272" cy="4909311"/>
                      <a:chOff x="500034" y="1592317"/>
                      <a:chExt cx="3143272" cy="4909311"/>
                    </a:xfrm>
                  </p:grpSpPr>
                  <p:grpSp>
                    <p:nvGrpSpPr>
                      <p:cNvPr id="28" name="Groupe 77"/>
                      <p:cNvGrpSpPr/>
                      <p:nvPr/>
                    </p:nvGrpSpPr>
                    <p:grpSpPr>
                      <a:xfrm>
                        <a:off x="500034" y="1592317"/>
                        <a:ext cx="3143272" cy="4909311"/>
                        <a:chOff x="500034" y="1592317"/>
                        <a:chExt cx="3143272" cy="4909311"/>
                      </a:xfrm>
                    </p:grpSpPr>
                    <p:grpSp>
                      <p:nvGrpSpPr>
                        <p:cNvPr id="30" name="Groupe 75"/>
                        <p:cNvGrpSpPr/>
                        <p:nvPr/>
                      </p:nvGrpSpPr>
                      <p:grpSpPr>
                        <a:xfrm>
                          <a:off x="500034" y="1592317"/>
                          <a:ext cx="3143272" cy="4909311"/>
                          <a:chOff x="500034" y="1592317"/>
                          <a:chExt cx="3143272" cy="4909311"/>
                        </a:xfrm>
                      </p:grpSpPr>
                      <p:grpSp>
                        <p:nvGrpSpPr>
                          <p:cNvPr id="32" name="Groupe 73"/>
                          <p:cNvGrpSpPr/>
                          <p:nvPr/>
                        </p:nvGrpSpPr>
                        <p:grpSpPr>
                          <a:xfrm>
                            <a:off x="500034" y="1592317"/>
                            <a:ext cx="3143272" cy="4909311"/>
                            <a:chOff x="500034" y="1592317"/>
                            <a:chExt cx="3143272" cy="4909311"/>
                          </a:xfrm>
                        </p:grpSpPr>
                        <p:grpSp>
                          <p:nvGrpSpPr>
                            <p:cNvPr id="34" name="Groupe 71"/>
                            <p:cNvGrpSpPr/>
                            <p:nvPr/>
                          </p:nvGrpSpPr>
                          <p:grpSpPr>
                            <a:xfrm>
                              <a:off x="500034" y="1592317"/>
                              <a:ext cx="3143272" cy="4909311"/>
                              <a:chOff x="500034" y="1592317"/>
                              <a:chExt cx="3143272" cy="4909311"/>
                            </a:xfrm>
                          </p:grpSpPr>
                          <p:grpSp>
                            <p:nvGrpSpPr>
                              <p:cNvPr id="36" name="Groupe 69"/>
                              <p:cNvGrpSpPr/>
                              <p:nvPr/>
                            </p:nvGrpSpPr>
                            <p:grpSpPr>
                              <a:xfrm>
                                <a:off x="500034" y="1592317"/>
                                <a:ext cx="3143272" cy="4909311"/>
                                <a:chOff x="500034" y="1592317"/>
                                <a:chExt cx="3143272" cy="4909311"/>
                              </a:xfrm>
                            </p:grpSpPr>
                            <p:cxnSp>
                              <p:nvCxnSpPr>
                                <p:cNvPr id="38" name="Connecteur droit 46"/>
                                <p:cNvCxnSpPr/>
                                <p:nvPr/>
                              </p:nvCxnSpPr>
                              <p:spPr>
                                <a:xfrm rot="16200000" flipH="1">
                                  <a:off x="254619" y="4683784"/>
                                  <a:ext cx="3626332" cy="7769"/>
                                </a:xfrm>
                                <a:prstGeom prst="line">
                                  <a:avLst/>
                                </a:prstGeom>
                                <a:ln>
                                  <a:prstDash val="lgDash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39" name="Groupe 68"/>
                                <p:cNvGrpSpPr/>
                                <p:nvPr/>
                              </p:nvGrpSpPr>
                              <p:grpSpPr>
                                <a:xfrm>
                                  <a:off x="500034" y="1592317"/>
                                  <a:ext cx="3143272" cy="4909311"/>
                                  <a:chOff x="500034" y="1592317"/>
                                  <a:chExt cx="3143272" cy="4909311"/>
                                </a:xfrm>
                              </p:grpSpPr>
                              <p:cxnSp>
                                <p:nvCxnSpPr>
                                  <p:cNvPr id="40" name="Connecteur droit 44"/>
                                  <p:cNvCxnSpPr/>
                                  <p:nvPr/>
                                </p:nvCxnSpPr>
                                <p:spPr>
                                  <a:xfrm rot="10800000" flipV="1">
                                    <a:off x="2641585" y="2032125"/>
                                    <a:ext cx="1589" cy="4468709"/>
                                  </a:xfrm>
                                  <a:prstGeom prst="line">
                                    <a:avLst/>
                                  </a:prstGeom>
                                  <a:ln>
                                    <a:prstDash val="lgDash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41" name="Groupe 67"/>
                                  <p:cNvGrpSpPr/>
                                  <p:nvPr/>
                                </p:nvGrpSpPr>
                                <p:grpSpPr>
                                  <a:xfrm>
                                    <a:off x="500034" y="1592317"/>
                                    <a:ext cx="3143272" cy="4909311"/>
                                    <a:chOff x="500034" y="1592317"/>
                                    <a:chExt cx="3143272" cy="4909311"/>
                                  </a:xfrm>
                                </p:grpSpPr>
                                <p:sp>
                                  <p:nvSpPr>
                                    <p:cNvPr id="42" name="Forme libre 2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0262" y="1592317"/>
                                      <a:ext cx="2554014" cy="1592317"/>
                                    </a:xfrm>
                                    <a:custGeom>
                                      <a:avLst/>
                                      <a:gdLst>
                                        <a:gd name="connsiteX0" fmla="*/ 0 w 2554014"/>
                                        <a:gd name="connsiteY0" fmla="*/ 1592317 h 1592317"/>
                                        <a:gd name="connsiteX1" fmla="*/ 441435 w 2554014"/>
                                        <a:gd name="connsiteY1" fmla="*/ 977462 h 1592317"/>
                                        <a:gd name="connsiteX2" fmla="*/ 772510 w 2554014"/>
                                        <a:gd name="connsiteY2" fmla="*/ 867104 h 1592317"/>
                                        <a:gd name="connsiteX3" fmla="*/ 1481959 w 2554014"/>
                                        <a:gd name="connsiteY3" fmla="*/ 851338 h 1592317"/>
                                        <a:gd name="connsiteX4" fmla="*/ 2033752 w 2554014"/>
                                        <a:gd name="connsiteY4" fmla="*/ 488731 h 1592317"/>
                                        <a:gd name="connsiteX5" fmla="*/ 2554014 w 2554014"/>
                                        <a:gd name="connsiteY5" fmla="*/ 0 h 159231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2554014" h="1592317">
                                          <a:moveTo>
                                            <a:pt x="0" y="1592317"/>
                                          </a:moveTo>
                                          <a:cubicBezTo>
                                            <a:pt x="156341" y="1345324"/>
                                            <a:pt x="312683" y="1098331"/>
                                            <a:pt x="441435" y="977462"/>
                                          </a:cubicBezTo>
                                          <a:cubicBezTo>
                                            <a:pt x="570187" y="856593"/>
                                            <a:pt x="599089" y="888125"/>
                                            <a:pt x="772510" y="867104"/>
                                          </a:cubicBezTo>
                                          <a:cubicBezTo>
                                            <a:pt x="945931" y="846083"/>
                                            <a:pt x="1271752" y="914400"/>
                                            <a:pt x="1481959" y="851338"/>
                                          </a:cubicBezTo>
                                          <a:cubicBezTo>
                                            <a:pt x="1692166" y="788276"/>
                                            <a:pt x="1855076" y="630621"/>
                                            <a:pt x="2033752" y="488731"/>
                                          </a:cubicBezTo>
                                          <a:cubicBezTo>
                                            <a:pt x="2212428" y="346841"/>
                                            <a:pt x="2480442" y="18393"/>
                                            <a:pt x="2554014" y="0"/>
                                          </a:cubicBezTo>
                                        </a:path>
                                      </a:pathLst>
                                    </a:custGeom>
                                    <a:ln w="28575">
                                      <a:solidFill>
                                        <a:srgbClr val="0070C0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  <p:sp>
                                  <p:nvSpPr>
                                    <p:cNvPr id="43" name="Forme libre 2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42910" y="4603531"/>
                                      <a:ext cx="2669628" cy="1781503"/>
                                    </a:xfrm>
                                    <a:custGeom>
                                      <a:avLst/>
                                      <a:gdLst>
                                        <a:gd name="connsiteX0" fmla="*/ 5255 w 2669628"/>
                                        <a:gd name="connsiteY0" fmla="*/ 0 h 1781503"/>
                                        <a:gd name="connsiteX1" fmla="*/ 21021 w 2669628"/>
                                        <a:gd name="connsiteY1" fmla="*/ 772510 h 1781503"/>
                                        <a:gd name="connsiteX2" fmla="*/ 131379 w 2669628"/>
                                        <a:gd name="connsiteY2" fmla="*/ 1182414 h 1781503"/>
                                        <a:gd name="connsiteX3" fmla="*/ 336331 w 2669628"/>
                                        <a:gd name="connsiteY3" fmla="*/ 1466193 h 1781503"/>
                                        <a:gd name="connsiteX4" fmla="*/ 714704 w 2669628"/>
                                        <a:gd name="connsiteY4" fmla="*/ 1655379 h 1781503"/>
                                        <a:gd name="connsiteX5" fmla="*/ 1045779 w 2669628"/>
                                        <a:gd name="connsiteY5" fmla="*/ 1718441 h 1781503"/>
                                        <a:gd name="connsiteX6" fmla="*/ 2669628 w 2669628"/>
                                        <a:gd name="connsiteY6" fmla="*/ 1781503 h 1781503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</a:cxnLst>
                                      <a:rect l="l" t="t" r="r" b="b"/>
                                      <a:pathLst>
                                        <a:path w="2669628" h="1781503">
                                          <a:moveTo>
                                            <a:pt x="5255" y="0"/>
                                          </a:moveTo>
                                          <a:cubicBezTo>
                                            <a:pt x="2627" y="287720"/>
                                            <a:pt x="0" y="575441"/>
                                            <a:pt x="21021" y="772510"/>
                                          </a:cubicBezTo>
                                          <a:cubicBezTo>
                                            <a:pt x="42042" y="969579"/>
                                            <a:pt x="78827" y="1066800"/>
                                            <a:pt x="131379" y="1182414"/>
                                          </a:cubicBezTo>
                                          <a:cubicBezTo>
                                            <a:pt x="183931" y="1298028"/>
                                            <a:pt x="239110" y="1387366"/>
                                            <a:pt x="336331" y="1466193"/>
                                          </a:cubicBezTo>
                                          <a:cubicBezTo>
                                            <a:pt x="433552" y="1545020"/>
                                            <a:pt x="596463" y="1613338"/>
                                            <a:pt x="714704" y="1655379"/>
                                          </a:cubicBezTo>
                                          <a:cubicBezTo>
                                            <a:pt x="832945" y="1697420"/>
                                            <a:pt x="719958" y="1697420"/>
                                            <a:pt x="1045779" y="1718441"/>
                                          </a:cubicBezTo>
                                          <a:cubicBezTo>
                                            <a:pt x="1371600" y="1739462"/>
                                            <a:pt x="2020614" y="1760482"/>
                                            <a:pt x="2669628" y="1781503"/>
                                          </a:cubicBezTo>
                                        </a:path>
                                      </a:pathLst>
                                    </a:custGeom>
                                    <a:ln w="28575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fr-FR"/>
                                    </a:p>
                                  </p:txBody>
                                </p:sp>
                                <p:grpSp>
                                  <p:nvGrpSpPr>
                                    <p:cNvPr id="44" name="Groupe 6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0034" y="1714488"/>
                                      <a:ext cx="3143272" cy="4787140"/>
                                      <a:chOff x="500034" y="1714488"/>
                                      <a:chExt cx="3143272" cy="4787140"/>
                                    </a:xfrm>
                                  </p:grpSpPr>
                                  <p:cxnSp>
                                    <p:nvCxnSpPr>
                                      <p:cNvPr id="45" name="Connecteur droit 45"/>
                                      <p:cNvCxnSpPr/>
                                      <p:nvPr/>
                                    </p:nvCxnSpPr>
                                    <p:spPr>
                                      <a:xfrm rot="5400000">
                                        <a:off x="-964445" y="4464851"/>
                                        <a:ext cx="4071966" cy="1588"/>
                                      </a:xfrm>
                                      <a:prstGeom prst="line">
                                        <a:avLst/>
                                      </a:prstGeom>
                                      <a:ln>
                                        <a:prstDash val="lg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46" name="Connecteur droit 5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500034" y="5856304"/>
                                        <a:ext cx="1571636" cy="1588"/>
                                      </a:xfrm>
                                      <a:prstGeom prst="line">
                                        <a:avLst/>
                                      </a:prstGeom>
                                      <a:ln>
                                        <a:prstDash val="lgDash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grpSp>
                                    <p:nvGrpSpPr>
                                      <p:cNvPr id="47" name="Groupe 6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0034" y="1714488"/>
                                        <a:ext cx="3143272" cy="4786346"/>
                                        <a:chOff x="500034" y="1714488"/>
                                        <a:chExt cx="3143272" cy="4786346"/>
                                      </a:xfrm>
                                    </p:grpSpPr>
                                    <p:sp>
                                      <p:nvSpPr>
                                        <p:cNvPr id="48" name="Forme libre 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99090" y="5454869"/>
                                          <a:ext cx="2900855" cy="39676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00855"/>
                                            <a:gd name="connsiteY0" fmla="*/ 0 h 396766"/>
                                            <a:gd name="connsiteX1" fmla="*/ 504496 w 2900855"/>
                                            <a:gd name="connsiteY1" fmla="*/ 204952 h 396766"/>
                                            <a:gd name="connsiteX2" fmla="*/ 1087820 w 2900855"/>
                                            <a:gd name="connsiteY2" fmla="*/ 346841 h 396766"/>
                                            <a:gd name="connsiteX3" fmla="*/ 1986455 w 2900855"/>
                                            <a:gd name="connsiteY3" fmla="*/ 362607 h 396766"/>
                                            <a:gd name="connsiteX4" fmla="*/ 2900855 w 2900855"/>
                                            <a:gd name="connsiteY4" fmla="*/ 141890 h 39676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00855" h="396766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161596" y="73572"/>
                                                <a:pt x="323193" y="147145"/>
                                                <a:pt x="504496" y="204952"/>
                                              </a:cubicBezTo>
                                              <a:cubicBezTo>
                                                <a:pt x="685799" y="262759"/>
                                                <a:pt x="840827" y="320565"/>
                                                <a:pt x="1087820" y="346841"/>
                                              </a:cubicBezTo>
                                              <a:cubicBezTo>
                                                <a:pt x="1334813" y="373117"/>
                                                <a:pt x="1684283" y="396766"/>
                                                <a:pt x="1986455" y="362607"/>
                                              </a:cubicBezTo>
                                              <a:cubicBezTo>
                                                <a:pt x="2288628" y="328449"/>
                                                <a:pt x="2594741" y="235169"/>
                                                <a:pt x="2900855" y="141890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00B0F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9" name="Forme libre 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056290" y="4256690"/>
                                          <a:ext cx="2364827" cy="122182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364827"/>
                                            <a:gd name="connsiteY0" fmla="*/ 0 h 1221827"/>
                                            <a:gd name="connsiteX1" fmla="*/ 15765 w 2364827"/>
                                            <a:gd name="connsiteY1" fmla="*/ 268013 h 1221827"/>
                                            <a:gd name="connsiteX2" fmla="*/ 63062 w 2364827"/>
                                            <a:gd name="connsiteY2" fmla="*/ 599089 h 1221827"/>
                                            <a:gd name="connsiteX3" fmla="*/ 157655 w 2364827"/>
                                            <a:gd name="connsiteY3" fmla="*/ 851338 h 1221827"/>
                                            <a:gd name="connsiteX4" fmla="*/ 362607 w 2364827"/>
                                            <a:gd name="connsiteY4" fmla="*/ 1087820 h 1221827"/>
                                            <a:gd name="connsiteX5" fmla="*/ 725213 w 2364827"/>
                                            <a:gd name="connsiteY5" fmla="*/ 1182413 h 1221827"/>
                                            <a:gd name="connsiteX6" fmla="*/ 1040524 w 2364827"/>
                                            <a:gd name="connsiteY6" fmla="*/ 1213944 h 1221827"/>
                                            <a:gd name="connsiteX7" fmla="*/ 1434662 w 2364827"/>
                                            <a:gd name="connsiteY7" fmla="*/ 1213944 h 1221827"/>
                                            <a:gd name="connsiteX8" fmla="*/ 1860331 w 2364827"/>
                                            <a:gd name="connsiteY8" fmla="*/ 1166648 h 1221827"/>
                                            <a:gd name="connsiteX9" fmla="*/ 2364827 w 2364827"/>
                                            <a:gd name="connsiteY9" fmla="*/ 993227 h 122182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364827" h="1221827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2627" y="84082"/>
                                                <a:pt x="5255" y="168165"/>
                                                <a:pt x="15765" y="268013"/>
                                              </a:cubicBezTo>
                                              <a:cubicBezTo>
                                                <a:pt x="26275" y="367861"/>
                                                <a:pt x="39414" y="501868"/>
                                                <a:pt x="63062" y="599089"/>
                                              </a:cubicBezTo>
                                              <a:cubicBezTo>
                                                <a:pt x="86710" y="696310"/>
                                                <a:pt x="107731" y="769883"/>
                                                <a:pt x="157655" y="851338"/>
                                              </a:cubicBezTo>
                                              <a:cubicBezTo>
                                                <a:pt x="207579" y="932793"/>
                                                <a:pt x="268014" y="1032641"/>
                                                <a:pt x="362607" y="1087820"/>
                                              </a:cubicBezTo>
                                              <a:cubicBezTo>
                                                <a:pt x="457200" y="1142999"/>
                                                <a:pt x="612227" y="1161392"/>
                                                <a:pt x="725213" y="1182413"/>
                                              </a:cubicBezTo>
                                              <a:cubicBezTo>
                                                <a:pt x="838199" y="1203434"/>
                                                <a:pt x="922283" y="1208689"/>
                                                <a:pt x="1040524" y="1213944"/>
                                              </a:cubicBezTo>
                                              <a:cubicBezTo>
                                                <a:pt x="1158766" y="1219199"/>
                                                <a:pt x="1298028" y="1221827"/>
                                                <a:pt x="1434662" y="1213944"/>
                                              </a:cubicBezTo>
                                              <a:cubicBezTo>
                                                <a:pt x="1571297" y="1206061"/>
                                                <a:pt x="1705303" y="1203434"/>
                                                <a:pt x="1860331" y="1166648"/>
                                              </a:cubicBezTo>
                                              <a:cubicBezTo>
                                                <a:pt x="2015359" y="1129862"/>
                                                <a:pt x="2190093" y="1061544"/>
                                                <a:pt x="2364827" y="993227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0070C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0" name="Forme libre 3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99090" y="4508938"/>
                                          <a:ext cx="2680138" cy="147933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80138"/>
                                            <a:gd name="connsiteY0" fmla="*/ 1024759 h 1479332"/>
                                            <a:gd name="connsiteX1" fmla="*/ 252248 w 2680138"/>
                                            <a:gd name="connsiteY1" fmla="*/ 1277007 h 1479332"/>
                                            <a:gd name="connsiteX2" fmla="*/ 599089 w 2680138"/>
                                            <a:gd name="connsiteY2" fmla="*/ 1403131 h 1479332"/>
                                            <a:gd name="connsiteX3" fmla="*/ 1040524 w 2680138"/>
                                            <a:gd name="connsiteY3" fmla="*/ 1450428 h 1479332"/>
                                            <a:gd name="connsiteX4" fmla="*/ 1655379 w 2680138"/>
                                            <a:gd name="connsiteY4" fmla="*/ 1229710 h 1479332"/>
                                            <a:gd name="connsiteX5" fmla="*/ 2349062 w 2680138"/>
                                            <a:gd name="connsiteY5" fmla="*/ 567559 h 1479332"/>
                                            <a:gd name="connsiteX6" fmla="*/ 2680138 w 2680138"/>
                                            <a:gd name="connsiteY6" fmla="*/ 0 h 147933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80138" h="1479332">
                                              <a:moveTo>
                                                <a:pt x="0" y="1024759"/>
                                              </a:moveTo>
                                              <a:cubicBezTo>
                                                <a:pt x="76200" y="1119352"/>
                                                <a:pt x="152400" y="1213945"/>
                                                <a:pt x="252248" y="1277007"/>
                                              </a:cubicBezTo>
                                              <a:cubicBezTo>
                                                <a:pt x="352096" y="1340069"/>
                                                <a:pt x="467710" y="1374228"/>
                                                <a:pt x="599089" y="1403131"/>
                                              </a:cubicBezTo>
                                              <a:cubicBezTo>
                                                <a:pt x="730468" y="1432034"/>
                                                <a:pt x="864476" y="1479332"/>
                                                <a:pt x="1040524" y="1450428"/>
                                              </a:cubicBezTo>
                                              <a:cubicBezTo>
                                                <a:pt x="1216572" y="1421525"/>
                                                <a:pt x="1437289" y="1376855"/>
                                                <a:pt x="1655379" y="1229710"/>
                                              </a:cubicBezTo>
                                              <a:cubicBezTo>
                                                <a:pt x="1873469" y="1082565"/>
                                                <a:pt x="2178269" y="772511"/>
                                                <a:pt x="2349062" y="567559"/>
                                              </a:cubicBezTo>
                                              <a:cubicBezTo>
                                                <a:pt x="2519855" y="362607"/>
                                                <a:pt x="2599996" y="181303"/>
                                                <a:pt x="2680138" y="0"/>
                                              </a:cubicBezTo>
                                            </a:path>
                                          </a:pathLst>
                                        </a:custGeom>
                                        <a:ln w="28575">
                                          <a:solidFill>
                                            <a:srgbClr val="FF0000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fr-FR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1" name="Groupe 6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0034" y="1714488"/>
                                          <a:ext cx="3143272" cy="4786346"/>
                                          <a:chOff x="500034" y="1714488"/>
                                          <a:chExt cx="3143272" cy="4786346"/>
                                        </a:xfrm>
                                      </p:grpSpPr>
                                      <p:grpSp>
                                        <p:nvGrpSpPr>
                                          <p:cNvPr id="52" name="Groupe 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00034" y="1714488"/>
                                            <a:ext cx="3143272" cy="4786346"/>
                                            <a:chOff x="500034" y="1714488"/>
                                            <a:chExt cx="3143272" cy="4786346"/>
                                          </a:xfrm>
                                        </p:grpSpPr>
                                        <p:grpSp>
                                          <p:nvGrpSpPr>
                                            <p:cNvPr id="58" name="Groupe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0034" y="1714488"/>
                                              <a:ext cx="3143272" cy="2143140"/>
                                              <a:chOff x="1713686" y="1785926"/>
                                              <a:chExt cx="4215636" cy="4002116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62" name="Connecteur droit avec flèche 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rot="5400000" flipH="1" flipV="1">
                                                <a:off x="-286578" y="3786190"/>
                                                <a:ext cx="4001322" cy="794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63" name="Connecteur droit avec flèche 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714480" y="5786454"/>
                                                <a:ext cx="4214842" cy="1588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grpSp>
                                          <p:nvGrpSpPr>
                                            <p:cNvPr id="59" name="Groupe 3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0034" y="4357694"/>
                                              <a:ext cx="3143272" cy="2143140"/>
                                              <a:chOff x="1713686" y="1785926"/>
                                              <a:chExt cx="4215636" cy="4002116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60" name="Connecteur droit avec flèche 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rot="5400000" flipH="1" flipV="1">
                                                <a:off x="-286578" y="3786190"/>
                                                <a:ext cx="4001322" cy="794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cxnSp>
                                            <p:nvCxnSpPr>
                                              <p:cNvPr id="61" name="Connecteur droit avec flèche 7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>
                                                <a:off x="1714480" y="5786454"/>
                                                <a:ext cx="4214842" cy="1588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solidFill>
                                                  <a:schemeClr val="tx2">
                                                    <a:lumMod val="50000"/>
                                                  </a:schemeClr>
                                                </a:solidFill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</p:grpSp>
                                      <p:sp>
                                        <p:nvSpPr>
                                          <p:cNvPr id="53" name="Forme libre 2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20262" y="2003700"/>
                                            <a:ext cx="2727435" cy="163961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2727435"/>
                                              <a:gd name="connsiteY0" fmla="*/ 1639614 h 1639614"/>
                                              <a:gd name="connsiteX1" fmla="*/ 362607 w 2727435"/>
                                              <a:gd name="connsiteY1" fmla="*/ 1355835 h 1639614"/>
                                              <a:gd name="connsiteX2" fmla="*/ 1261241 w 2727435"/>
                                              <a:gd name="connsiteY2" fmla="*/ 961697 h 1639614"/>
                                              <a:gd name="connsiteX3" fmla="*/ 2065283 w 2727435"/>
                                              <a:gd name="connsiteY3" fmla="*/ 583324 h 1639614"/>
                                              <a:gd name="connsiteX4" fmla="*/ 2727435 w 2727435"/>
                                              <a:gd name="connsiteY4" fmla="*/ 0 h 163961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727435" h="1639614">
                                                <a:moveTo>
                                                  <a:pt x="0" y="1639614"/>
                                                </a:moveTo>
                                                <a:cubicBezTo>
                                                  <a:pt x="76200" y="1554217"/>
                                                  <a:pt x="152400" y="1468821"/>
                                                  <a:pt x="362607" y="1355835"/>
                                                </a:cubicBezTo>
                                                <a:cubicBezTo>
                                                  <a:pt x="572814" y="1242849"/>
                                                  <a:pt x="977462" y="1090449"/>
                                                  <a:pt x="1261241" y="961697"/>
                                                </a:cubicBezTo>
                                                <a:cubicBezTo>
                                                  <a:pt x="1545020" y="832945"/>
                                                  <a:pt x="1820918" y="743607"/>
                                                  <a:pt x="2065283" y="583324"/>
                                                </a:cubicBezTo>
                                                <a:cubicBezTo>
                                                  <a:pt x="2309648" y="423041"/>
                                                  <a:pt x="2518541" y="211520"/>
                                                  <a:pt x="2727435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ln w="28575">
                                            <a:solidFill>
                                              <a:srgbClr val="00B0F0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fr-FR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54" name="Connecteur droit 35"/>
                                          <p:cNvCxnSpPr>
                                            <a:stCxn id="42" idx="0"/>
                                          </p:cNvCxnSpPr>
                                          <p:nvPr/>
                                        </p:nvCxnSpPr>
                                        <p:spPr>
                                          <a:xfrm flipV="1">
                                            <a:off x="520262" y="3143248"/>
                                            <a:ext cx="2765854" cy="4138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5" name="Connecteur droit 50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00034" y="2857496"/>
                                            <a:ext cx="1571636" cy="1588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6" name="Connecteur droit 59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500034" y="2428868"/>
                                            <a:ext cx="598029" cy="9524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cxnSp>
                                        <p:nvCxnSpPr>
                                          <p:cNvPr id="57" name="Connecteur droit 61"/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571472" y="2000240"/>
                                            <a:ext cx="2018653" cy="31886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prstDash val="lgDash"/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  <p:sp>
                            <p:nvSpPr>
                              <p:cNvPr id="37" name="Organigramme : Connecteur 7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>
                                <a:off x="2015312" y="2865163"/>
                                <a:ext cx="53049" cy="63771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fr-FR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35" name="Organigramme : Connecteur 7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>
                              <a:off x="2571736" y="2000240"/>
                              <a:ext cx="53049" cy="63771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fr-FR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" name="Organigramme : Connecteur 7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1071538" y="2436535"/>
                            <a:ext cx="53049" cy="63771"/>
                          </a:xfrm>
                          <a:prstGeom prst="flowChartConnector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Organigramme : Connecteur 76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2090059" y="5794121"/>
                          <a:ext cx="53049" cy="63771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9" name="Organigramme : Connecteur 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571736" y="5436931"/>
                        <a:ext cx="53049" cy="63771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" name="Organigramme : Connecteur 80"/>
                    <p:cNvSpPr>
                      <a:spLocks noChangeAspect="1"/>
                    </p:cNvSpPr>
                    <p:nvPr/>
                  </p:nvSpPr>
                  <p:spPr>
                    <a:xfrm>
                      <a:off x="1071538" y="5857892"/>
                      <a:ext cx="53049" cy="63771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aphicFrame>
                <p:nvGraphicFramePr>
                  <p:cNvPr id="24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3786182" y="3786190"/>
                  <a:ext cx="284164" cy="2968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57" name="Équation" r:id="rId4" imgW="139680" imgH="164880" progId="Equation.3">
                          <p:embed/>
                        </p:oleObj>
                      </mc:Choice>
                      <mc:Fallback>
                        <p:oleObj name="Équation" r:id="rId4" imgW="13968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86182" y="3786190"/>
                                <a:ext cx="284164" cy="2968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5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3786182" y="6357958"/>
                  <a:ext cx="284164" cy="2968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558" name="Équation" r:id="rId6" imgW="139680" imgH="164880" progId="Equation.3">
                          <p:embed/>
                        </p:oleObj>
                      </mc:Choice>
                      <mc:Fallback>
                        <p:oleObj name="Équation" r:id="rId6" imgW="13968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86182" y="6357958"/>
                                <a:ext cx="284164" cy="29686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7" name="Object 12"/>
                <p:cNvGraphicFramePr>
                  <a:graphicFrameLocks noChangeAspect="1"/>
                </p:cNvGraphicFramePr>
                <p:nvPr/>
              </p:nvGraphicFramePr>
              <p:xfrm>
                <a:off x="2428860" y="1714488"/>
                <a:ext cx="361952" cy="2857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59" name="Équation" r:id="rId7" imgW="152280" imgH="164880" progId="Equation.3">
                        <p:embed/>
                      </p:oleObj>
                    </mc:Choice>
                    <mc:Fallback>
                      <p:oleObj name="Équation" r:id="rId7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28860" y="1714488"/>
                              <a:ext cx="361952" cy="2857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3"/>
                <p:cNvGraphicFramePr>
                  <a:graphicFrameLocks noChangeAspect="1"/>
                </p:cNvGraphicFramePr>
                <p:nvPr/>
              </p:nvGraphicFramePr>
              <p:xfrm>
                <a:off x="1928794" y="2571744"/>
                <a:ext cx="357190" cy="296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0" name="Équation" r:id="rId9" imgW="152280" imgH="164880" progId="Equation.3">
                        <p:embed/>
                      </p:oleObj>
                    </mc:Choice>
                    <mc:Fallback>
                      <p:oleObj name="Équation" r:id="rId9" imgW="152280" imgH="1648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8794" y="2571744"/>
                              <a:ext cx="357190" cy="296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4"/>
                <p:cNvGraphicFramePr>
                  <a:graphicFrameLocks noChangeAspect="1"/>
                </p:cNvGraphicFramePr>
                <p:nvPr/>
              </p:nvGraphicFramePr>
              <p:xfrm>
                <a:off x="928662" y="2143116"/>
                <a:ext cx="361952" cy="303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1" name="Équation" r:id="rId11" imgW="152280" imgH="177480" progId="Equation.3">
                        <p:embed/>
                      </p:oleObj>
                    </mc:Choice>
                    <mc:Fallback>
                      <p:oleObj name="Équation" r:id="rId11" imgW="152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8662" y="2143116"/>
                              <a:ext cx="361952" cy="303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2357422" y="5143512"/>
                <a:ext cx="349252" cy="2841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2" name="Équation" r:id="rId13" imgW="126720" imgH="139680" progId="Equation.3">
                        <p:embed/>
                      </p:oleObj>
                    </mc:Choice>
                    <mc:Fallback>
                      <p:oleObj name="Équation" r:id="rId13" imgW="1267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7422" y="5143512"/>
                              <a:ext cx="349252" cy="2841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7"/>
                <p:cNvGraphicFramePr>
                  <a:graphicFrameLocks noChangeAspect="1"/>
                </p:cNvGraphicFramePr>
                <p:nvPr/>
              </p:nvGraphicFramePr>
              <p:xfrm>
                <a:off x="1785918" y="5500702"/>
                <a:ext cx="357190" cy="303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3" name="Équation" r:id="rId15" imgW="126720" imgH="177480" progId="Equation.3">
                        <p:embed/>
                      </p:oleObj>
                    </mc:Choice>
                    <mc:Fallback>
                      <p:oleObj name="Équation" r:id="rId15" imgW="1267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85918" y="5500702"/>
                              <a:ext cx="357190" cy="30321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" name="Object 18"/>
                <p:cNvGraphicFramePr>
                  <a:graphicFrameLocks noChangeAspect="1"/>
                </p:cNvGraphicFramePr>
                <p:nvPr/>
              </p:nvGraphicFramePr>
              <p:xfrm>
                <a:off x="928662" y="5643578"/>
                <a:ext cx="200026" cy="2841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64" name="Équation" r:id="rId17" imgW="114120" imgH="139680" progId="Equation.3">
                        <p:embed/>
                      </p:oleObj>
                    </mc:Choice>
                    <mc:Fallback>
                      <p:oleObj name="Équation" r:id="rId17" imgW="1141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8662" y="5643578"/>
                              <a:ext cx="200026" cy="2841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19872" y="6165304"/>
              <a:ext cx="584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5" name="Equation" r:id="rId19" imgW="583920" imgH="203040" progId="Equation.3">
                      <p:embed/>
                    </p:oleObj>
                  </mc:Choice>
                  <mc:Fallback>
                    <p:oleObj name="Equation" r:id="rId19" imgW="58392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3419872" y="6165304"/>
                            <a:ext cx="584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707904" y="5517232"/>
              <a:ext cx="584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6" name="Equation" r:id="rId21" imgW="583920" imgH="203040" progId="Equation.3">
                      <p:embed/>
                    </p:oleObj>
                  </mc:Choice>
                  <mc:Fallback>
                    <p:oleObj name="Equation" r:id="rId21" imgW="58392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3707904" y="5517232"/>
                            <a:ext cx="584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35896" y="5170016"/>
              <a:ext cx="4953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7" name="Equation" r:id="rId23" imgW="495000" imgH="203040" progId="Equation.3">
                      <p:embed/>
                    </p:oleObj>
                  </mc:Choice>
                  <mc:Fallback>
                    <p:oleObj name="Equation" r:id="rId23" imgW="4950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3635896" y="5170016"/>
                            <a:ext cx="4953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91880" y="4377928"/>
              <a:ext cx="457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8" name="Equation" r:id="rId25" imgW="457200" imgH="203040" progId="Equation.3">
                      <p:embed/>
                    </p:oleObj>
                  </mc:Choice>
                  <mc:Fallback>
                    <p:oleObj name="Equation" r:id="rId25" imgW="4572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3491880" y="4377928"/>
                            <a:ext cx="457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525912" y="3107184"/>
              <a:ext cx="2540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69" name="Equation" r:id="rId27" imgW="253800" imgH="177480" progId="Equation.3">
                      <p:embed/>
                    </p:oleObj>
                  </mc:Choice>
                  <mc:Fallback>
                    <p:oleObj name="Equation" r:id="rId27" imgW="25380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3525912" y="3107184"/>
                            <a:ext cx="254000" cy="17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66728" y="1916832"/>
              <a:ext cx="457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70" name="Equation" r:id="rId29" imgW="457200" imgH="203040" progId="Equation.3">
                      <p:embed/>
                    </p:oleObj>
                  </mc:Choice>
                  <mc:Fallback>
                    <p:oleObj name="Equation" r:id="rId29" imgW="4572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3466728" y="1916832"/>
                            <a:ext cx="457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07420" y="1412776"/>
              <a:ext cx="4445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71" name="Equation" r:id="rId31" imgW="444240" imgH="203040" progId="Equation.3">
                      <p:embed/>
                    </p:oleObj>
                  </mc:Choice>
                  <mc:Fallback>
                    <p:oleObj name="Equation" r:id="rId31" imgW="44424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3407420" y="1412776"/>
                            <a:ext cx="4445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1772816"/>
            <a:ext cx="4572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2" name="Equation" r:id="rId33" imgW="457200" imgH="634680" progId="Equation.3">
                    <p:embed/>
                  </p:oleObj>
                </mc:Choice>
                <mc:Fallback>
                  <p:oleObj name="Equation" r:id="rId33" imgW="457200" imgH="634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35496" y="1772816"/>
                          <a:ext cx="457200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-36512" y="4412208"/>
            <a:ext cx="5842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3" name="Equation" r:id="rId35" imgW="583920" imgH="888840" progId="Equation.3">
                    <p:embed/>
                  </p:oleObj>
                </mc:Choice>
                <mc:Fallback>
                  <p:oleObj name="Equation" r:id="rId35" imgW="583920" imgH="8888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-36512" y="4412208"/>
                          <a:ext cx="584200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053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5438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1000100" y="2071678"/>
            <a:ext cx="4071965" cy="4435275"/>
            <a:chOff x="1000100" y="2071678"/>
            <a:chExt cx="4071965" cy="4435275"/>
          </a:xfrm>
        </p:grpSpPr>
        <p:grpSp>
          <p:nvGrpSpPr>
            <p:cNvPr id="61" name="Groupe 60"/>
            <p:cNvGrpSpPr/>
            <p:nvPr/>
          </p:nvGrpSpPr>
          <p:grpSpPr>
            <a:xfrm>
              <a:off x="1060353" y="2071678"/>
              <a:ext cx="4011712" cy="4435275"/>
              <a:chOff x="1060353" y="2071678"/>
              <a:chExt cx="4011712" cy="4435275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1060353" y="2071678"/>
                <a:ext cx="4011712" cy="4435275"/>
                <a:chOff x="1060353" y="2071678"/>
                <a:chExt cx="4011712" cy="4435275"/>
              </a:xfrm>
            </p:grpSpPr>
            <p:grpSp>
              <p:nvGrpSpPr>
                <p:cNvPr id="15" name="Groupe 44"/>
                <p:cNvGrpSpPr/>
                <p:nvPr/>
              </p:nvGrpSpPr>
              <p:grpSpPr>
                <a:xfrm>
                  <a:off x="1060353" y="2071678"/>
                  <a:ext cx="4011712" cy="4435275"/>
                  <a:chOff x="1060761" y="1500174"/>
                  <a:chExt cx="5444828" cy="5007574"/>
                </a:xfrm>
              </p:grpSpPr>
              <p:grpSp>
                <p:nvGrpSpPr>
                  <p:cNvPr id="29" name="Groupe 35"/>
                  <p:cNvGrpSpPr/>
                  <p:nvPr/>
                </p:nvGrpSpPr>
                <p:grpSpPr>
                  <a:xfrm>
                    <a:off x="1071538" y="1500174"/>
                    <a:ext cx="5434051" cy="4751419"/>
                    <a:chOff x="1214414" y="1500174"/>
                    <a:chExt cx="5291174" cy="4751420"/>
                  </a:xfrm>
                </p:grpSpPr>
                <p:grpSp>
                  <p:nvGrpSpPr>
                    <p:cNvPr id="31" name="Groupe 30"/>
                    <p:cNvGrpSpPr/>
                    <p:nvPr/>
                  </p:nvGrpSpPr>
                  <p:grpSpPr>
                    <a:xfrm>
                      <a:off x="1713686" y="1785926"/>
                      <a:ext cx="4215636" cy="4002117"/>
                      <a:chOff x="1713686" y="1785926"/>
                      <a:chExt cx="4215636" cy="4002117"/>
                    </a:xfrm>
                  </p:grpSpPr>
                  <p:cxnSp>
                    <p:nvCxnSpPr>
                      <p:cNvPr id="34" name="Connecteur droit avec flèche 33"/>
                      <p:cNvCxnSpPr/>
                      <p:nvPr/>
                    </p:nvCxnSpPr>
                    <p:spPr>
                      <a:xfrm rot="5400000" flipH="1" flipV="1">
                        <a:off x="-286578" y="3786190"/>
                        <a:ext cx="4001322" cy="79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Connecteur droit avec flèche 7"/>
                      <p:cNvCxnSpPr/>
                      <p:nvPr/>
                    </p:nvCxnSpPr>
                    <p:spPr>
                      <a:xfrm>
                        <a:off x="1714480" y="5786454"/>
                        <a:ext cx="4214842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Connecteur droit 19"/>
                      <p:cNvCxnSpPr/>
                      <p:nvPr/>
                    </p:nvCxnSpPr>
                    <p:spPr>
                      <a:xfrm rot="16200000" flipH="1">
                        <a:off x="1607323" y="4679165"/>
                        <a:ext cx="1214446" cy="100013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Connecteur droit 37"/>
                      <p:cNvCxnSpPr/>
                      <p:nvPr/>
                    </p:nvCxnSpPr>
                    <p:spPr>
                      <a:xfrm rot="16200000" flipH="1">
                        <a:off x="1464447" y="2750339"/>
                        <a:ext cx="3286148" cy="278608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32" name="Object 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214414" y="1500174"/>
                    <a:ext cx="439740" cy="57504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2569" name="Équation" r:id="rId7" imgW="164880" imgH="215640" progId="Equation.3">
                            <p:embed/>
                          </p:oleObj>
                        </mc:Choice>
                        <mc:Fallback>
                          <p:oleObj name="Équation" r:id="rId7" imgW="16488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214414" y="1500174"/>
                                  <a:ext cx="439740" cy="57504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3" name="Object 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072198" y="5786454"/>
                    <a:ext cx="433390" cy="4651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2570" name="Équation" r:id="rId9" imgW="152280" imgH="215640" progId="Equation.3">
                            <p:embed/>
                          </p:oleObj>
                        </mc:Choice>
                        <mc:Fallback>
                          <p:oleObj name="Équation" r:id="rId9" imgW="15228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072198" y="5786454"/>
                                  <a:ext cx="433390" cy="46514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23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1060761" y="4214813"/>
                  <a:ext cx="410852" cy="539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71" name="Équation" r:id="rId11" imgW="330120" imgH="507960" progId="Equation.3">
                          <p:embed/>
                        </p:oleObj>
                      </mc:Choice>
                      <mc:Fallback>
                        <p:oleObj name="Équation" r:id="rId11" imgW="330120" imgH="5079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60761" y="4214813"/>
                                <a:ext cx="410852" cy="5397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1075942" y="2306733"/>
                  <a:ext cx="391288" cy="5683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72" name="Équation" r:id="rId13" imgW="304560" imgH="533160" progId="Equation.3">
                          <p:embed/>
                        </p:oleObj>
                      </mc:Choice>
                      <mc:Fallback>
                        <p:oleObj name="Équation" r:id="rId13" imgW="304560" imgH="5331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75942" y="2306733"/>
                                <a:ext cx="391288" cy="5683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6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488338" y="5929330"/>
                  <a:ext cx="454872" cy="5619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73" name="Équation" r:id="rId15" imgW="330120" imgH="419040" progId="Equation.3">
                          <p:embed/>
                        </p:oleObj>
                      </mc:Choice>
                      <mc:Fallback>
                        <p:oleObj name="Équation" r:id="rId15" imgW="330120" imgH="41904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88338" y="5929330"/>
                                <a:ext cx="454872" cy="5619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4178598" y="5936248"/>
                  <a:ext cx="335855" cy="571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74" name="Équation" r:id="rId17" imgW="304560" imgH="533160" progId="Equation.3">
                          <p:embed/>
                        </p:oleObj>
                      </mc:Choice>
                      <mc:Fallback>
                        <p:oleObj name="Équation" r:id="rId17" imgW="304560" imgH="5331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78598" y="5936248"/>
                                <a:ext cx="335855" cy="5715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9" name="Organigramme : Connecteur 38"/>
                <p:cNvSpPr>
                  <a:spLocks noChangeAspect="1"/>
                </p:cNvSpPr>
                <p:nvPr/>
              </p:nvSpPr>
              <p:spPr>
                <a:xfrm>
                  <a:off x="1571604" y="3214686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Organigramme : Connecteur 52"/>
                <p:cNvSpPr>
                  <a:spLocks noChangeAspect="1"/>
                </p:cNvSpPr>
                <p:nvPr/>
              </p:nvSpPr>
              <p:spPr>
                <a:xfrm>
                  <a:off x="1811637" y="5286388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Organigramme : Connecteur 53"/>
                <p:cNvSpPr>
                  <a:spLocks noChangeAspect="1"/>
                </p:cNvSpPr>
                <p:nvPr/>
              </p:nvSpPr>
              <p:spPr>
                <a:xfrm>
                  <a:off x="3214678" y="5374305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8" name="Forme libre 57"/>
              <p:cNvSpPr/>
              <p:nvPr/>
            </p:nvSpPr>
            <p:spPr>
              <a:xfrm>
                <a:off x="1534511" y="2459421"/>
                <a:ext cx="1949668" cy="3313386"/>
              </a:xfrm>
              <a:custGeom>
                <a:avLst/>
                <a:gdLst>
                  <a:gd name="connsiteX0" fmla="*/ 89337 w 1949668"/>
                  <a:gd name="connsiteY0" fmla="*/ 0 h 3313386"/>
                  <a:gd name="connsiteX1" fmla="*/ 310055 w 1949668"/>
                  <a:gd name="connsiteY1" fmla="*/ 2837793 h 3313386"/>
                  <a:gd name="connsiteX2" fmla="*/ 1949668 w 1949668"/>
                  <a:gd name="connsiteY2" fmla="*/ 2853558 h 331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9668" h="3313386">
                    <a:moveTo>
                      <a:pt x="89337" y="0"/>
                    </a:moveTo>
                    <a:cubicBezTo>
                      <a:pt x="44668" y="1181100"/>
                      <a:pt x="0" y="2362200"/>
                      <a:pt x="310055" y="2837793"/>
                    </a:cubicBezTo>
                    <a:cubicBezTo>
                      <a:pt x="620110" y="3313386"/>
                      <a:pt x="1747344" y="2950779"/>
                      <a:pt x="1949668" y="2853558"/>
                    </a:cubicBezTo>
                  </a:path>
                </a:pathLst>
              </a:cu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3" name="Connecteur droit 62"/>
            <p:cNvCxnSpPr>
              <a:endCxn id="58" idx="1"/>
            </p:cNvCxnSpPr>
            <p:nvPr/>
          </p:nvCxnSpPr>
          <p:spPr>
            <a:xfrm>
              <a:off x="1428728" y="5286388"/>
              <a:ext cx="415838" cy="108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5400000">
              <a:off x="1536679" y="5607859"/>
              <a:ext cx="499272" cy="7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72" name="Object 24"/>
            <p:cNvGraphicFramePr>
              <a:graphicFrameLocks noChangeAspect="1"/>
            </p:cNvGraphicFramePr>
            <p:nvPr/>
          </p:nvGraphicFramePr>
          <p:xfrm>
            <a:off x="1928794" y="5072074"/>
            <a:ext cx="1000132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5" name="Équation" r:id="rId19" imgW="583920" imgH="228600" progId="Equation.3">
                    <p:embed/>
                  </p:oleObj>
                </mc:Choice>
                <mc:Fallback>
                  <p:oleObj name="Équation" r:id="rId1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5072074"/>
                          <a:ext cx="1000132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3" name="Object 25"/>
            <p:cNvGraphicFramePr>
              <a:graphicFrameLocks noChangeAspect="1"/>
            </p:cNvGraphicFramePr>
            <p:nvPr/>
          </p:nvGraphicFramePr>
          <p:xfrm>
            <a:off x="1714480" y="2928934"/>
            <a:ext cx="428628" cy="296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6" name="Équation" r:id="rId21" imgW="152280" imgH="164880" progId="Equation.3">
                    <p:embed/>
                  </p:oleObj>
                </mc:Choice>
                <mc:Fallback>
                  <p:oleObj name="Équation" r:id="rId2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80" y="2928934"/>
                          <a:ext cx="428628" cy="296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4" name="Object 26"/>
            <p:cNvGraphicFramePr>
              <a:graphicFrameLocks noChangeAspect="1"/>
            </p:cNvGraphicFramePr>
            <p:nvPr/>
          </p:nvGraphicFramePr>
          <p:xfrm>
            <a:off x="3214678" y="4857760"/>
            <a:ext cx="285752" cy="320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7" name="Équation" r:id="rId23" imgW="152280" imgH="177480" progId="Equation.3">
                    <p:embed/>
                  </p:oleObj>
                </mc:Choice>
                <mc:Fallback>
                  <p:oleObj name="Équation" r:id="rId2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4857760"/>
                          <a:ext cx="285752" cy="320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5" name="Object 27"/>
            <p:cNvGraphicFramePr>
              <a:graphicFrameLocks noChangeAspect="1"/>
            </p:cNvGraphicFramePr>
            <p:nvPr/>
          </p:nvGraphicFramePr>
          <p:xfrm>
            <a:off x="1500166" y="6000768"/>
            <a:ext cx="30797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Équation" r:id="rId25" imgW="164880" imgH="228600" progId="Equation.3">
                    <p:embed/>
                  </p:oleObj>
                </mc:Choice>
                <mc:Fallback>
                  <p:oleObj name="Équation" r:id="rId2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6000768"/>
                          <a:ext cx="307976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6" name="Object 28"/>
            <p:cNvGraphicFramePr>
              <a:graphicFrameLocks noChangeAspect="1"/>
            </p:cNvGraphicFramePr>
            <p:nvPr/>
          </p:nvGraphicFramePr>
          <p:xfrm>
            <a:off x="1000100" y="5143512"/>
            <a:ext cx="30797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9" name="Équation" r:id="rId27" imgW="164880" imgH="228600" progId="Equation.3">
                    <p:embed/>
                  </p:oleObj>
                </mc:Choice>
                <mc:Fallback>
                  <p:oleObj name="Équation" r:id="rId2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5143512"/>
                          <a:ext cx="307976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7" name="Object 29"/>
            <p:cNvGraphicFramePr>
              <a:graphicFrameLocks noChangeAspect="1"/>
            </p:cNvGraphicFramePr>
            <p:nvPr/>
          </p:nvGraphicFramePr>
          <p:xfrm>
            <a:off x="3714744" y="5143512"/>
            <a:ext cx="285752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0" name="Équation" r:id="rId29" imgW="164880" imgH="228600" progId="Equation.3">
                    <p:embed/>
                  </p:oleObj>
                </mc:Choice>
                <mc:Fallback>
                  <p:oleObj name="Équation" r:id="rId2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44" y="5143512"/>
                          <a:ext cx="285752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00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1165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On considère un producteur soumis à la fonction de production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𝐾</m:t>
                        </m:r>
                        <m:r>
                          <a:rPr lang="fr-FR" b="0" i="1" smtClean="0"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fr-FR" dirty="0" smtClean="0"/>
                  <a:t>où K représente la quantité du facteur capital utilisée et L la quantité du facteur travail utilisée </a:t>
                </a:r>
              </a:p>
              <a:p>
                <a:r>
                  <a:rPr lang="fr-FR" dirty="0" smtClean="0"/>
                  <a:t>On appelle r le </a:t>
                </a:r>
                <a:r>
                  <a:rPr lang="fr-FR" dirty="0" err="1" smtClean="0"/>
                  <a:t>copût</a:t>
                </a:r>
                <a:r>
                  <a:rPr lang="fr-FR" dirty="0" smtClean="0"/>
                  <a:t> d’une unité de capital et w le taux de salaire</a:t>
                </a:r>
              </a:p>
              <a:p>
                <a:r>
                  <a:rPr lang="fr-FR" dirty="0" smtClean="0"/>
                  <a:t>Soit F les </a:t>
                </a:r>
                <a:r>
                  <a:rPr lang="fr-FR" dirty="0" err="1" smtClean="0"/>
                  <a:t>copûts</a:t>
                </a:r>
                <a:r>
                  <a:rPr lang="fr-FR" dirty="0" smtClean="0"/>
                  <a:t> fixes de l’entreprise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dirty="0" smtClean="0"/>
                  <a:t>Écrire la fonction de coût de l’entreprise C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dirty="0" smtClean="0"/>
                  <a:t>En déduire l’équation de la droite d’</a:t>
                </a:r>
                <a:r>
                  <a:rPr lang="fr-FR" dirty="0" err="1" smtClean="0"/>
                  <a:t>isocoût</a:t>
                </a:r>
                <a:endParaRPr lang="fr-FR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dirty="0" smtClean="0"/>
                  <a:t>Représenter sur un graphique cette droite quand 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fr-FR" dirty="0" smtClean="0"/>
                  <a:t>F=20, r=1, w=1 et C=40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fr-FR" dirty="0" smtClean="0"/>
                  <a:t>F=20, r=1, w=3 et C=40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64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0312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On considère la fonction de production suivante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</a:rPr>
                      <m:t>=2</m:t>
                    </m:r>
                    <m:r>
                      <a:rPr lang="fr-FR" b="0" i="1" smtClean="0">
                        <a:latin typeface="Cambria Math"/>
                      </a:rPr>
                      <m:t>𝐾</m:t>
                    </m:r>
                    <m:r>
                      <a:rPr lang="fr-FR" b="0" i="1" smtClean="0">
                        <a:latin typeface="Cambria Math"/>
                      </a:rPr>
                      <m:t>+</m:t>
                    </m:r>
                    <m:r>
                      <a:rPr lang="fr-FR" b="0" i="1" smtClean="0">
                        <a:latin typeface="Cambria Math"/>
                      </a:rPr>
                      <m:t>𝐾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  <m:r>
                      <a:rPr lang="fr-FR" b="0" i="1" smtClean="0">
                        <a:latin typeface="Cambria Math"/>
                      </a:rPr>
                      <m:t>𝐿</m:t>
                    </m:r>
                  </m:oMath>
                </a14:m>
                <a:endParaRPr lang="fr-FR" b="0" dirty="0" smtClean="0"/>
              </a:p>
              <a:p>
                <a:r>
                  <a:rPr lang="fr-FR" dirty="0" smtClean="0"/>
                  <a:t>K et L respectivement les quantités de capital et de travail utilisées</a:t>
                </a:r>
              </a:p>
              <a:p>
                <a:r>
                  <a:rPr lang="fr-FR" dirty="0" smtClean="0"/>
                  <a:t>r et w leurs prix respectifs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dirty="0" smtClean="0"/>
                  <a:t>Tracer l’</a:t>
                </a:r>
                <a:r>
                  <a:rPr lang="fr-FR" dirty="0" err="1" smtClean="0"/>
                  <a:t>isoquante</a:t>
                </a:r>
                <a:r>
                  <a:rPr lang="fr-FR" dirty="0" smtClean="0"/>
                  <a:t> associée au niveau d’output Q0 = 10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9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85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Corrigé exercice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 smtClean="0"/>
              <a:t>Ecrivons la fonction de coût de l’entreprise :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endParaRPr lang="fr-F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000" dirty="0" smtClean="0"/>
              <a:t>Déduisons-en l’équation de la droite d’</a:t>
            </a:r>
            <a:r>
              <a:rPr lang="fr-FR" sz="2000" dirty="0" err="1" smtClean="0"/>
              <a:t>isocoût</a:t>
            </a:r>
            <a:r>
              <a:rPr lang="fr-FR" sz="2000" dirty="0" smtClean="0"/>
              <a:t> :</a:t>
            </a:r>
          </a:p>
          <a:p>
            <a:pPr marL="0" indent="0">
              <a:buNone/>
            </a:pPr>
            <a:r>
              <a:rPr lang="fr-FR" sz="2000" dirty="0" smtClean="0"/>
              <a:t>Nous savons que la droite d’</a:t>
            </a:r>
            <a:r>
              <a:rPr lang="fr-FR" sz="2000" dirty="0" err="1" smtClean="0"/>
              <a:t>isocoût</a:t>
            </a:r>
            <a:r>
              <a:rPr lang="fr-FR" sz="2000" dirty="0" smtClean="0"/>
              <a:t> représente, dans l’espace des facteurs, l’ensemble des combinaisons correspondant à un niveau de dépense donné.</a:t>
            </a:r>
          </a:p>
          <a:p>
            <a:pPr marL="0" indent="0">
              <a:buNone/>
            </a:pPr>
            <a:r>
              <a:rPr lang="fr-FR" sz="2000" dirty="0" smtClean="0"/>
              <a:t>Or ici, les deux facteurs sont K et L, les prix unitaires de ces inputs sont respectivement r et w, les </a:t>
            </a:r>
            <a:r>
              <a:rPr lang="fr-FR" sz="2000" dirty="0" err="1" smtClean="0"/>
              <a:t>coputs</a:t>
            </a:r>
            <a:r>
              <a:rPr lang="fr-FR" sz="2000" dirty="0" smtClean="0"/>
              <a:t> fixes dont F et enfin le niveau de dépenses est C.</a:t>
            </a:r>
          </a:p>
          <a:p>
            <a:pPr marL="0" indent="0">
              <a:buNone/>
            </a:pPr>
            <a:r>
              <a:rPr lang="fr-FR" sz="2000" dirty="0" smtClean="0"/>
              <a:t>A partir de l’équation précédente on a :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81734"/>
              </p:ext>
            </p:extLst>
          </p:nvPr>
        </p:nvGraphicFramePr>
        <p:xfrm>
          <a:off x="1835696" y="1916832"/>
          <a:ext cx="424847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8" imgW="1231560" imgH="177480" progId="Equation.3">
                  <p:embed/>
                </p:oleObj>
              </mc:Choice>
              <mc:Fallback>
                <p:oleObj name="Equation" r:id="rId8" imgW="1231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35696" y="1916832"/>
                        <a:ext cx="424847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22299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10" imgW="914400" imgH="215640" progId="Equation.3">
                  <p:embed/>
                </p:oleObj>
              </mc:Choice>
              <mc:Fallback>
                <p:oleObj name="Equation" r:id="rId10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86656"/>
              </p:ext>
            </p:extLst>
          </p:nvPr>
        </p:nvGraphicFramePr>
        <p:xfrm>
          <a:off x="1763688" y="5373216"/>
          <a:ext cx="439248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12" imgW="1244520" imgH="393480" progId="Equation.3">
                  <p:embed/>
                </p:oleObj>
              </mc:Choice>
              <mc:Fallback>
                <p:oleObj name="Equation" r:id="rId12" imgW="1244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63688" y="5373216"/>
                        <a:ext cx="439248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0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2877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Processus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résumer :</a:t>
            </a:r>
          </a:p>
          <a:p>
            <a:pPr>
              <a:buNone/>
            </a:pPr>
            <a:endParaRPr lang="fr-FR" sz="2800" dirty="0"/>
          </a:p>
          <a:p>
            <a:pPr lvl="0"/>
            <a:r>
              <a:rPr lang="en-US" dirty="0" err="1"/>
              <a:t>Soient</a:t>
            </a:r>
            <a:r>
              <a:rPr lang="en-US" dirty="0"/>
              <a:t> 2 </a:t>
            </a:r>
            <a:r>
              <a:rPr lang="en-US" dirty="0" err="1"/>
              <a:t>facteurs</a:t>
            </a:r>
            <a:r>
              <a:rPr lang="en-US" dirty="0"/>
              <a:t> de production :</a:t>
            </a:r>
            <a:endParaRPr lang="fr-FR" sz="1400" dirty="0"/>
          </a:p>
          <a:p>
            <a:pPr lvl="1"/>
            <a:r>
              <a:rPr lang="en-US" sz="2800" dirty="0"/>
              <a:t>Le capital : K</a:t>
            </a:r>
            <a:endParaRPr lang="fr-FR" sz="2800" dirty="0"/>
          </a:p>
          <a:p>
            <a:pPr lvl="1"/>
            <a:r>
              <a:rPr lang="en-US" sz="2800" dirty="0"/>
              <a:t>Le travail : </a:t>
            </a:r>
            <a:r>
              <a:rPr lang="en-US" sz="2800" dirty="0" smtClean="0"/>
              <a:t>L</a:t>
            </a:r>
            <a:r>
              <a:rPr lang="en-US" dirty="0"/>
              <a:t> </a:t>
            </a:r>
            <a:endParaRPr lang="fr-FR" sz="4000" dirty="0"/>
          </a:p>
          <a:p>
            <a:pPr lvl="0"/>
            <a:r>
              <a:rPr lang="fr-FR" dirty="0"/>
              <a:t>Si l’entreprise utilise des quantités K et L, elle pourra produire </a:t>
            </a:r>
            <a:r>
              <a:rPr lang="fr-FR" i="1" dirty="0"/>
              <a:t>q = f(K,L)</a:t>
            </a:r>
            <a:endParaRPr lang="fr-FR" sz="1400" dirty="0"/>
          </a:p>
          <a:p>
            <a:pPr>
              <a:buNone/>
            </a:pPr>
            <a:endParaRPr lang="fr-FR" sz="2800" dirty="0"/>
          </a:p>
          <a:p>
            <a:r>
              <a:rPr lang="fr-FR" dirty="0"/>
              <a:t>Où </a:t>
            </a:r>
            <a:r>
              <a:rPr lang="fr-FR" i="1" dirty="0"/>
              <a:t>f </a:t>
            </a:r>
            <a:r>
              <a:rPr lang="fr-FR" dirty="0"/>
              <a:t>est la fonction (technologie) de production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1204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Cette équation est celle de l’</a:t>
            </a:r>
            <a:r>
              <a:rPr lang="fr-FR" dirty="0" err="1" smtClean="0"/>
              <a:t>isocoût</a:t>
            </a:r>
            <a:r>
              <a:rPr lang="fr-FR" dirty="0" smtClean="0"/>
              <a:t>. Elle admet pour pente :                      car  w&gt;0 et r&gt;0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dirty="0" smtClean="0"/>
              <a:t>Représentations graphique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Si F=20, r=1, w=1 et C=40 alors  			   (1)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Si F=20, r=1, w=3 et C=40 alors 			   (2)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pente de l’équation (2) est en valeur absolue plus grande que celle de l’équation (1) 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7" imgW="914400" imgH="215640" progId="Equation.3">
                  <p:embed/>
                </p:oleObj>
              </mc:Choice>
              <mc:Fallback>
                <p:oleObj name="Equation" r:id="rId7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63688" y="1916832"/>
          <a:ext cx="122413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1916832"/>
                        <a:ext cx="1224136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364088" y="3284984"/>
          <a:ext cx="2303859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12" imgW="787320" imgH="177480" progId="Equation.3">
                  <p:embed/>
                </p:oleObj>
              </mc:Choice>
              <mc:Fallback>
                <p:oleObj name="Equation" r:id="rId12" imgW="787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64088" y="3284984"/>
                        <a:ext cx="2303859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64088" y="4149328"/>
          <a:ext cx="2501279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14" imgW="863280" imgH="177480" progId="Equation.3">
                  <p:embed/>
                </p:oleObj>
              </mc:Choice>
              <mc:Fallback>
                <p:oleObj name="Equation" r:id="rId14" imgW="863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149328"/>
                        <a:ext cx="2501279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427984" y="285293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16" imgW="914400" imgH="215640" progId="Equation.3">
                  <p:embed/>
                </p:oleObj>
              </mc:Choice>
              <mc:Fallback>
                <p:oleObj name="Equation" r:id="rId16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984" y="285293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868144" y="5445224"/>
          <a:ext cx="172819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7" imgW="622080" imgH="253800" progId="Equation.3">
                  <p:embed/>
                </p:oleObj>
              </mc:Choice>
              <mc:Fallback>
                <p:oleObj name="Equation" r:id="rId17" imgW="6220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68144" y="5445224"/>
                        <a:ext cx="172819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5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4010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D’où le graphique :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36" name="Group 35"/>
          <p:cNvGrpSpPr/>
          <p:nvPr/>
        </p:nvGrpSpPr>
        <p:grpSpPr>
          <a:xfrm>
            <a:off x="2568600" y="2492896"/>
            <a:ext cx="5003775" cy="3888432"/>
            <a:chOff x="2568600" y="2492896"/>
            <a:chExt cx="5003775" cy="3888432"/>
          </a:xfrm>
        </p:grpSpPr>
        <p:grpSp>
          <p:nvGrpSpPr>
            <p:cNvPr id="11" name="Groupe 30"/>
            <p:cNvGrpSpPr/>
            <p:nvPr/>
          </p:nvGrpSpPr>
          <p:grpSpPr>
            <a:xfrm>
              <a:off x="2894819" y="2818830"/>
              <a:ext cx="4248949" cy="3207477"/>
              <a:chOff x="1713686" y="1785926"/>
              <a:chExt cx="4215636" cy="4002116"/>
            </a:xfrm>
          </p:grpSpPr>
          <p:cxnSp>
            <p:nvCxnSpPr>
              <p:cNvPr id="20" name="Connecteur droit avec flèche 8"/>
              <p:cNvCxnSpPr/>
              <p:nvPr/>
            </p:nvCxnSpPr>
            <p:spPr>
              <a:xfrm rot="5400000" flipH="1" flipV="1">
                <a:off x="-286578" y="3786190"/>
                <a:ext cx="4001322" cy="794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7"/>
              <p:cNvCxnSpPr/>
              <p:nvPr/>
            </p:nvCxnSpPr>
            <p:spPr>
              <a:xfrm>
                <a:off x="1714480" y="5786454"/>
                <a:ext cx="4214842" cy="1588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568600" y="2492896"/>
              <a:ext cx="5003775" cy="3888432"/>
              <a:chOff x="2568600" y="2492896"/>
              <a:chExt cx="5003775" cy="3888432"/>
            </a:xfrm>
          </p:grpSpPr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310438" y="5805488"/>
              <a:ext cx="261937" cy="3095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6" name="Equation" r:id="rId7" imgW="139680" imgH="164880" progId="Equation.3">
                      <p:embed/>
                    </p:oleObj>
                  </mc:Choice>
                  <mc:Fallback>
                    <p:oleObj name="Equation" r:id="rId7" imgW="1396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310438" y="5805488"/>
                            <a:ext cx="261937" cy="3095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699792" y="2492896"/>
              <a:ext cx="288032" cy="2371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7" name="Equation" r:id="rId9" imgW="164880" imgH="164880" progId="Equation.3">
                      <p:embed/>
                    </p:oleObj>
                  </mc:Choice>
                  <mc:Fallback>
                    <p:oleObj name="Equation" r:id="rId9" imgW="1648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699792" y="2492896"/>
                            <a:ext cx="288032" cy="23710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067944" y="6178128"/>
              <a:ext cx="648072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8" name="Equation" r:id="rId11" imgW="380880" imgH="203040" progId="Equation.3">
                      <p:embed/>
                    </p:oleObj>
                  </mc:Choice>
                  <mc:Fallback>
                    <p:oleObj name="Equation" r:id="rId11" imgW="38088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067944" y="6178128"/>
                            <a:ext cx="648072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Straight Connector 26"/>
              <p:cNvCxnSpPr/>
              <p:nvPr/>
            </p:nvCxnSpPr>
            <p:spPr>
              <a:xfrm>
                <a:off x="2895620" y="3789040"/>
                <a:ext cx="1316340" cy="22372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95620" y="3789040"/>
                <a:ext cx="3332564" cy="22372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084168" y="6131520"/>
              <a:ext cx="288032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29" name="Equation" r:id="rId13" imgW="203040" imgH="177480" progId="Equation.3">
                      <p:embed/>
                    </p:oleObj>
                  </mc:Choice>
                  <mc:Fallback>
                    <p:oleObj name="Equation" r:id="rId13" imgW="20304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6084168" y="6131520"/>
                            <a:ext cx="288032" cy="17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68600" y="3683248"/>
              <a:ext cx="203200" cy="17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0" name="Equation" r:id="rId15" imgW="203040" imgH="177480" progId="Equation.3">
                      <p:embed/>
                    </p:oleObj>
                  </mc:Choice>
                  <mc:Fallback>
                    <p:oleObj name="Equation" r:id="rId15" imgW="20304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568600" y="3683248"/>
                            <a:ext cx="203200" cy="17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64088" y="5170016"/>
              <a:ext cx="2032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1" name="Equation" r:id="rId16" imgW="203040" imgH="203040" progId="Equation.3">
                      <p:embed/>
                    </p:oleObj>
                  </mc:Choice>
                  <mc:Fallback>
                    <p:oleObj name="Equation" r:id="rId16" imgW="20304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5364088" y="5170016"/>
                            <a:ext cx="2032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995936" y="5314032"/>
              <a:ext cx="228600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32" name="Equation" r:id="rId18" imgW="228600" imgH="203040" progId="Equation.3">
                      <p:embed/>
                    </p:oleObj>
                  </mc:Choice>
                  <mc:Fallback>
                    <p:oleObj name="Equation" r:id="rId18" imgW="2286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3995936" y="5314032"/>
                            <a:ext cx="228600" cy="203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17928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0205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 Exercice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Traçons l’</a:t>
            </a:r>
            <a:r>
              <a:rPr lang="fr-FR" dirty="0" err="1" smtClean="0"/>
              <a:t>isoquante</a:t>
            </a:r>
            <a:r>
              <a:rPr lang="fr-FR" dirty="0" smtClean="0"/>
              <a:t> associée au niveau d’output Q</a:t>
            </a:r>
            <a:r>
              <a:rPr lang="fr-FR" baseline="-25000" dirty="0" smtClean="0"/>
              <a:t>0</a:t>
            </a:r>
            <a:r>
              <a:rPr lang="fr-FR" dirty="0" smtClean="0"/>
              <a:t>= 10 :</a:t>
            </a:r>
          </a:p>
          <a:p>
            <a:pPr marL="0" indent="0">
              <a:buNone/>
            </a:pPr>
            <a:r>
              <a:rPr lang="fr-FR" dirty="0" smtClean="0"/>
              <a:t>Nous savons qu’une </a:t>
            </a:r>
            <a:r>
              <a:rPr lang="fr-FR" dirty="0" err="1" smtClean="0"/>
              <a:t>isoquante</a:t>
            </a:r>
            <a:r>
              <a:rPr lang="fr-FR" dirty="0" smtClean="0"/>
              <a:t> est l’ensemble des combinaisons d’inputs K et L qui permettent </a:t>
            </a:r>
            <a:r>
              <a:rPr lang="fr-FR" dirty="0" err="1" smtClean="0"/>
              <a:t>lorsq’elles</a:t>
            </a:r>
            <a:r>
              <a:rPr lang="fr-FR" dirty="0" smtClean="0"/>
              <a:t> sont utilisées de la façon la plus efficace possible, la réalisation d’un niveau d’output donné Q</a:t>
            </a:r>
            <a:r>
              <a:rPr lang="fr-FR" baseline="-25000" dirty="0" smtClean="0"/>
              <a:t>0</a:t>
            </a:r>
            <a:endParaRPr lang="fr-FR" baseline="-25000" dirty="0"/>
          </a:p>
          <a:p>
            <a:pPr marL="0" indent="0">
              <a:buNone/>
            </a:pPr>
            <a:r>
              <a:rPr lang="fr-FR" dirty="0" smtClean="0"/>
              <a:t>Or ici 	Q0=10, d’où						(1)</a:t>
            </a:r>
            <a:r>
              <a:rPr lang="fr-FR" baseline="-25000" dirty="0" smtClean="0"/>
              <a:t>				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(1)					     (2)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(2) Représente l’équation de l’</a:t>
            </a:r>
            <a:r>
              <a:rPr lang="fr-FR" dirty="0" err="1" smtClean="0"/>
              <a:t>isoquante</a:t>
            </a:r>
            <a:r>
              <a:rPr lang="fr-FR" dirty="0" smtClean="0"/>
              <a:t> associée au niveau d’output Q</a:t>
            </a:r>
            <a:r>
              <a:rPr lang="fr-FR" baseline="-25000" dirty="0" smtClean="0"/>
              <a:t>0</a:t>
            </a:r>
            <a:r>
              <a:rPr lang="fr-FR" dirty="0" smtClean="0"/>
              <a:t>=10 </a:t>
            </a:r>
            <a:endParaRPr lang="fr-FR" baseline="-25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27175"/>
              </p:ext>
            </p:extLst>
          </p:nvPr>
        </p:nvGraphicFramePr>
        <p:xfrm>
          <a:off x="3563888" y="3645024"/>
          <a:ext cx="324036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8" imgW="1625400" imgH="228600" progId="Equation.3">
                  <p:embed/>
                </p:oleObj>
              </mc:Choice>
              <mc:Fallback>
                <p:oleObj name="Equation" r:id="rId8" imgW="162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3888" y="3645024"/>
                        <a:ext cx="324036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344454"/>
              </p:ext>
            </p:extLst>
          </p:nvPr>
        </p:nvGraphicFramePr>
        <p:xfrm>
          <a:off x="1187624" y="4149080"/>
          <a:ext cx="352839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10" imgW="1955520" imgH="393480" progId="Equation.3">
                  <p:embed/>
                </p:oleObj>
              </mc:Choice>
              <mc:Fallback>
                <p:oleObj name="Equation" r:id="rId10" imgW="1955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7624" y="4149080"/>
                        <a:ext cx="3528392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4822200" y="2678760"/>
              <a:ext cx="294840" cy="20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06360" y="2615400"/>
                <a:ext cx="3265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4947120" y="2750400"/>
              <a:ext cx="562680" cy="9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1280" y="2687040"/>
                <a:ext cx="5943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6116760" y="2777040"/>
              <a:ext cx="214920" cy="4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0920" y="2713680"/>
                <a:ext cx="246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6331320" y="282168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15480" y="2758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6867000" y="2821680"/>
              <a:ext cx="42876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51160" y="2758320"/>
                <a:ext cx="4604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4875480" y="2687760"/>
              <a:ext cx="3849120" cy="259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59640" y="2624400"/>
                <a:ext cx="38808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553680" y="2928960"/>
              <a:ext cx="1938240" cy="30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7840" y="2865600"/>
                <a:ext cx="19699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3223440" y="2795040"/>
              <a:ext cx="4393800" cy="70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07600" y="2731680"/>
                <a:ext cx="442548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3464640" y="4214880"/>
              <a:ext cx="607680" cy="18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48800" y="4151520"/>
                <a:ext cx="6393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3464640" y="4045320"/>
              <a:ext cx="1429200" cy="1098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48800" y="3981960"/>
                <a:ext cx="146088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/>
              <p14:cNvContentPartPr/>
              <p14:nvPr/>
            </p14:nvContentPartPr>
            <p14:xfrm>
              <a:off x="3670200" y="4045320"/>
              <a:ext cx="1152360" cy="232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4360" y="3981960"/>
                <a:ext cx="118404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090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8662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Prenons trois points ;</a:t>
            </a:r>
          </a:p>
          <a:p>
            <a:pPr marL="0" indent="0">
              <a:buNone/>
            </a:pPr>
            <a:r>
              <a:rPr lang="fr-FR" dirty="0" smtClean="0"/>
              <a:t>Si L=0, K= 5</a:t>
            </a:r>
          </a:p>
          <a:p>
            <a:pPr marL="0" indent="0">
              <a:buNone/>
            </a:pPr>
            <a:r>
              <a:rPr lang="fr-FR" dirty="0" smtClean="0"/>
              <a:t>Si L=0,5, K=4</a:t>
            </a:r>
          </a:p>
          <a:p>
            <a:pPr marL="0" indent="0">
              <a:buNone/>
            </a:pPr>
            <a:r>
              <a:rPr lang="fr-FR" dirty="0" smtClean="0"/>
              <a:t>Si L=18, K=0,5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Il convient de noter que l’</a:t>
            </a:r>
            <a:r>
              <a:rPr lang="fr-FR" dirty="0" err="1" smtClean="0"/>
              <a:t>isoquante</a:t>
            </a:r>
            <a:r>
              <a:rPr lang="fr-FR" dirty="0" smtClean="0"/>
              <a:t> est convexe par rapport à l’origine et que le long de cette </a:t>
            </a:r>
            <a:r>
              <a:rPr lang="fr-FR" dirty="0" err="1" smtClean="0"/>
              <a:t>isoquante</a:t>
            </a:r>
            <a:r>
              <a:rPr lang="fr-FR" dirty="0" smtClean="0"/>
              <a:t>, le niveau d </a:t>
            </a:r>
            <a:r>
              <a:rPr lang="fr-FR" dirty="0" err="1" smtClean="0"/>
              <a:t>eproduction</a:t>
            </a:r>
            <a:r>
              <a:rPr lang="fr-FR" dirty="0" smtClean="0"/>
              <a:t> est constant et égal à Q</a:t>
            </a:r>
            <a:r>
              <a:rPr lang="fr-FR" baseline="-25000" dirty="0" smtClean="0"/>
              <a:t>0</a:t>
            </a:r>
            <a:r>
              <a:rPr lang="fr-FR" dirty="0" smtClean="0"/>
              <a:t>=10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724920" y="5013176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7" imgW="126720" imgH="75960" progId="Equation.3">
                  <p:embed/>
                </p:oleObj>
              </mc:Choice>
              <mc:Fallback>
                <p:oleObj name="Equation" r:id="rId7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4920" y="5013176"/>
                        <a:ext cx="127000" cy="7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3407296" y="2276872"/>
            <a:ext cx="5341169" cy="2649388"/>
            <a:chOff x="3407296" y="3335908"/>
            <a:chExt cx="5341169" cy="2960588"/>
          </a:xfrm>
        </p:grpSpPr>
        <p:grpSp>
          <p:nvGrpSpPr>
            <p:cNvPr id="39" name="Group 38"/>
            <p:cNvGrpSpPr/>
            <p:nvPr/>
          </p:nvGrpSpPr>
          <p:grpSpPr>
            <a:xfrm>
              <a:off x="3407296" y="3335908"/>
              <a:ext cx="5341169" cy="2960588"/>
              <a:chOff x="3407296" y="3335908"/>
              <a:chExt cx="5341169" cy="296058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617200" y="3335908"/>
                <a:ext cx="5131265" cy="2779142"/>
                <a:chOff x="2753899" y="3335908"/>
                <a:chExt cx="4818476" cy="2779142"/>
              </a:xfrm>
            </p:grpSpPr>
            <p:grpSp>
              <p:nvGrpSpPr>
                <p:cNvPr id="5" name="Groupe 30"/>
                <p:cNvGrpSpPr/>
                <p:nvPr/>
              </p:nvGrpSpPr>
              <p:grpSpPr>
                <a:xfrm>
                  <a:off x="2894820" y="3717032"/>
                  <a:ext cx="4248948" cy="2309275"/>
                  <a:chOff x="1713687" y="2906654"/>
                  <a:chExt cx="4215635" cy="2881388"/>
                </a:xfrm>
              </p:grpSpPr>
              <p:cxnSp>
                <p:nvCxnSpPr>
                  <p:cNvPr id="16" name="Connecteur droit avec flèche 8"/>
                  <p:cNvCxnSpPr/>
                  <p:nvPr/>
                </p:nvCxnSpPr>
                <p:spPr>
                  <a:xfrm flipV="1">
                    <a:off x="1713687" y="2906654"/>
                    <a:ext cx="795" cy="2880595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cteur droit avec flèche 7"/>
                  <p:cNvCxnSpPr/>
                  <p:nvPr/>
                </p:nvCxnSpPr>
                <p:spPr>
                  <a:xfrm>
                    <a:off x="1714480" y="5786454"/>
                    <a:ext cx="4214842" cy="1588"/>
                  </a:xfrm>
                  <a:prstGeom prst="straightConnector1">
                    <a:avLst/>
                  </a:prstGeom>
                  <a:ln>
                    <a:solidFill>
                      <a:schemeClr val="tx2">
                        <a:lumMod val="5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2753899" y="3335908"/>
                  <a:ext cx="4818476" cy="2779142"/>
                  <a:chOff x="2753899" y="3335908"/>
                  <a:chExt cx="4818476" cy="2779142"/>
                </a:xfrm>
              </p:grpSpPr>
              <p:graphicFrame>
                <p:nvGraphicFramePr>
                  <p:cNvPr id="7" name="Object 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7310438" y="5805488"/>
                  <a:ext cx="261937" cy="3095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696" name="Equation" r:id="rId9" imgW="139680" imgH="164880" progId="Equation.3">
                          <p:embed/>
                        </p:oleObj>
                      </mc:Choice>
                      <mc:Fallback>
                        <p:oleObj name="Equation" r:id="rId9" imgW="139680" imgH="16488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310438" y="5805488"/>
                                <a:ext cx="261937" cy="3095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8" name="Object 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753899" y="3335908"/>
                  <a:ext cx="288032" cy="23710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697" name="Equation" r:id="rId11" imgW="164880" imgH="164880" progId="Equation.3">
                          <p:embed/>
                        </p:oleObj>
                      </mc:Choice>
                      <mc:Fallback>
                        <p:oleObj name="Equation" r:id="rId11" imgW="164880" imgH="16488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53899" y="3335908"/>
                                <a:ext cx="288032" cy="23710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3407296" y="4619352"/>
                <a:ext cx="4648883" cy="1677144"/>
                <a:chOff x="3407296" y="4619352"/>
                <a:chExt cx="4648883" cy="1677144"/>
              </a:xfrm>
            </p:grpSpPr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80904" y="5987504"/>
                <a:ext cx="127000" cy="177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98" name="Equation" r:id="rId13" imgW="126720" imgH="177480" progId="Equation.3">
                        <p:embed/>
                      </p:oleObj>
                    </mc:Choice>
                    <mc:Fallback>
                      <p:oleObj name="Equation" r:id="rId13" imgW="12672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80904" y="5987504"/>
                              <a:ext cx="1270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7274520" y="6093296"/>
                <a:ext cx="177800" cy="177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99" name="Equation" r:id="rId15" imgW="177480" imgH="177480" progId="Equation.3">
                        <p:embed/>
                      </p:oleObj>
                    </mc:Choice>
                    <mc:Fallback>
                      <p:oleObj name="Equation" r:id="rId15" imgW="17748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74520" y="6093296"/>
                              <a:ext cx="1778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491880" y="4941168"/>
                <a:ext cx="127000" cy="165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00" name="Equation" r:id="rId17" imgW="126720" imgH="164880" progId="Equation.3">
                        <p:embed/>
                      </p:oleObj>
                    </mc:Choice>
                    <mc:Fallback>
                      <p:oleObj name="Equation" r:id="rId17" imgW="126720" imgH="1648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91880" y="4941168"/>
                              <a:ext cx="127000" cy="165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21596" y="4619352"/>
                <a:ext cx="114300" cy="177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01" name="Equation" r:id="rId19" imgW="114120" imgH="177480" progId="Equation.3">
                        <p:embed/>
                      </p:oleObj>
                    </mc:Choice>
                    <mc:Fallback>
                      <p:oleObj name="Equation" r:id="rId19" imgW="11412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21596" y="4619352"/>
                              <a:ext cx="114300" cy="1778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851920" y="6093296"/>
                <a:ext cx="228600" cy="203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02" name="Equation" r:id="rId21" imgW="228600" imgH="203040" progId="Equation.3">
                        <p:embed/>
                      </p:oleObj>
                    </mc:Choice>
                    <mc:Fallback>
                      <p:oleObj name="Equation" r:id="rId21" imgW="22860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851920" y="6093296"/>
                              <a:ext cx="228600" cy="203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407296" y="5674072"/>
                <a:ext cx="228600" cy="203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703" name="Equation" r:id="rId23" imgW="228600" imgH="203040" progId="Equation.3">
                        <p:embed/>
                      </p:oleObj>
                    </mc:Choice>
                    <mc:Fallback>
                      <p:oleObj name="Equation" r:id="rId23" imgW="22860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07296" y="5674072"/>
                              <a:ext cx="228600" cy="2032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7" name="Group 36"/>
                <p:cNvGrpSpPr/>
                <p:nvPr/>
              </p:nvGrpSpPr>
              <p:grpSpPr>
                <a:xfrm>
                  <a:off x="3724920" y="4670152"/>
                  <a:ext cx="4331259" cy="1423144"/>
                  <a:chOff x="3724920" y="4670152"/>
                  <a:chExt cx="4331259" cy="1423144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>
                    <a:off x="3783724" y="4742154"/>
                    <a:ext cx="4272455" cy="1135118"/>
                  </a:xfrm>
                  <a:custGeom>
                    <a:avLst/>
                    <a:gdLst>
                      <a:gd name="connsiteX0" fmla="*/ 0 w 4272455"/>
                      <a:gd name="connsiteY0" fmla="*/ 0 h 1135118"/>
                      <a:gd name="connsiteX1" fmla="*/ 157655 w 4272455"/>
                      <a:gd name="connsiteY1" fmla="*/ 362607 h 1135118"/>
                      <a:gd name="connsiteX2" fmla="*/ 504497 w 4272455"/>
                      <a:gd name="connsiteY2" fmla="*/ 630621 h 1135118"/>
                      <a:gd name="connsiteX3" fmla="*/ 945931 w 4272455"/>
                      <a:gd name="connsiteY3" fmla="*/ 772511 h 1135118"/>
                      <a:gd name="connsiteX4" fmla="*/ 2049517 w 4272455"/>
                      <a:gd name="connsiteY4" fmla="*/ 914400 h 1135118"/>
                      <a:gd name="connsiteX5" fmla="*/ 4272455 w 4272455"/>
                      <a:gd name="connsiteY5" fmla="*/ 1135118 h 1135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72455" h="1135118">
                        <a:moveTo>
                          <a:pt x="0" y="0"/>
                        </a:moveTo>
                        <a:cubicBezTo>
                          <a:pt x="36786" y="128752"/>
                          <a:pt x="73572" y="257504"/>
                          <a:pt x="157655" y="362607"/>
                        </a:cubicBezTo>
                        <a:cubicBezTo>
                          <a:pt x="241738" y="467710"/>
                          <a:pt x="373118" y="562304"/>
                          <a:pt x="504497" y="630621"/>
                        </a:cubicBezTo>
                        <a:cubicBezTo>
                          <a:pt x="635876" y="698938"/>
                          <a:pt x="688428" y="725215"/>
                          <a:pt x="945931" y="772511"/>
                        </a:cubicBezTo>
                        <a:cubicBezTo>
                          <a:pt x="1203434" y="819807"/>
                          <a:pt x="2049517" y="914400"/>
                          <a:pt x="2049517" y="914400"/>
                        </a:cubicBezTo>
                        <a:lnTo>
                          <a:pt x="4272455" y="1135118"/>
                        </a:lnTo>
                      </a:path>
                    </a:pathLst>
                  </a:cu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aphicFrame>
                <p:nvGraphicFramePr>
                  <p:cNvPr id="21" name="Object 2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7266012" y="5750272"/>
                  <a:ext cx="114300" cy="127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04" name="Equation" r:id="rId24" imgW="114120" imgH="126720" progId="Equation.3">
                          <p:embed/>
                        </p:oleObj>
                      </mc:Choice>
                      <mc:Fallback>
                        <p:oleObj name="Equation" r:id="rId24" imgW="114120" imgH="12672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66012" y="5750272"/>
                                <a:ext cx="114300" cy="127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2" name="Object 2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737620" y="4670152"/>
                  <a:ext cx="114300" cy="127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05" name="Equation" r:id="rId26" imgW="114120" imgH="126720" progId="Equation.3">
                          <p:embed/>
                        </p:oleObj>
                      </mc:Choice>
                      <mc:Fallback>
                        <p:oleObj name="Equation" r:id="rId26" imgW="114120" imgH="12672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2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37620" y="4670152"/>
                                <a:ext cx="114300" cy="127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3" name="Object 2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724920" y="5729064"/>
                  <a:ext cx="127000" cy="762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06" name="Equation" r:id="rId27" imgW="126720" imgH="75960" progId="Equation.3">
                          <p:embed/>
                        </p:oleObj>
                      </mc:Choice>
                      <mc:Fallback>
                        <p:oleObj name="Equation" r:id="rId27" imgW="126720" imgH="7596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24920" y="5729064"/>
                                <a:ext cx="127000" cy="762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851920" y="5013176"/>
                  <a:ext cx="114300" cy="127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7707" name="Equation" r:id="rId28" imgW="114120" imgH="126720" progId="Equation.3">
                          <p:embed/>
                        </p:oleObj>
                      </mc:Choice>
                      <mc:Fallback>
                        <p:oleObj name="Equation" r:id="rId28" imgW="114120" imgH="12672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51920" y="5013176"/>
                                <a:ext cx="114300" cy="127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3923928" y="5985296"/>
                    <a:ext cx="0" cy="10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7308304" y="5985296"/>
                    <a:ext cx="0" cy="108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aphicFrame>
          <p:nvGraphicFramePr>
            <p:cNvPr id="41" name="Object 40"/>
            <p:cNvGraphicFramePr>
              <a:graphicFrameLocks noChangeAspect="1"/>
            </p:cNvGraphicFramePr>
            <p:nvPr>
              <p:extLst/>
            </p:nvPr>
          </p:nvGraphicFramePr>
          <p:xfrm>
            <a:off x="8100392" y="5661248"/>
            <a:ext cx="495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8" name="Equation" r:id="rId30" imgW="495000" imgH="228600" progId="Equation.3">
                    <p:embed/>
                  </p:oleObj>
                </mc:Choice>
                <mc:Fallback>
                  <p:oleObj name="Equation" r:id="rId30" imgW="4950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100392" y="5661248"/>
                          <a:ext cx="495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1750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1821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coûts de production en longue période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/>
              <a:t>long terme, tous les inputs sont variables et donc tous les </a:t>
            </a:r>
            <a:r>
              <a:rPr lang="fr-FR" dirty="0" smtClean="0"/>
              <a:t>coûts supportés </a:t>
            </a:r>
            <a:r>
              <a:rPr lang="fr-FR" dirty="0"/>
              <a:t>par l’entreprise sont </a:t>
            </a:r>
            <a:r>
              <a:rPr lang="fr-FR" dirty="0" smtClean="0"/>
              <a:t>variables.</a:t>
            </a:r>
            <a:endParaRPr lang="fr-FR" dirty="0"/>
          </a:p>
          <a:p>
            <a:r>
              <a:rPr lang="fr-FR" dirty="0" smtClean="0"/>
              <a:t>A </a:t>
            </a:r>
            <a:r>
              <a:rPr lang="fr-FR" dirty="0"/>
              <a:t>LT, les </a:t>
            </a:r>
            <a:r>
              <a:rPr lang="fr-FR" dirty="0" smtClean="0"/>
              <a:t>capacités </a:t>
            </a:r>
            <a:r>
              <a:rPr lang="fr-FR" dirty="0"/>
              <a:t>de production </a:t>
            </a:r>
            <a:r>
              <a:rPr lang="fr-FR" dirty="0" smtClean="0"/>
              <a:t>changent conduisant la </a:t>
            </a:r>
            <a:r>
              <a:rPr lang="fr-FR" dirty="0"/>
              <a:t>dimension </a:t>
            </a:r>
            <a:r>
              <a:rPr lang="fr-FR" dirty="0" smtClean="0"/>
              <a:t>de l’entreprise à changer également</a:t>
            </a:r>
          </a:p>
          <a:p>
            <a:r>
              <a:rPr lang="fr-FR" b="1" i="1" dirty="0" smtClean="0"/>
              <a:t>Il existe </a:t>
            </a:r>
            <a:r>
              <a:rPr lang="fr-FR" b="1" dirty="0" smtClean="0"/>
              <a:t>une </a:t>
            </a:r>
            <a:r>
              <a:rPr lang="fr-FR" b="1" dirty="0"/>
              <a:t>relation entre les coûts et les rendements d’échelle</a:t>
            </a:r>
          </a:p>
          <a:p>
            <a:r>
              <a:rPr lang="fr-FR" dirty="0"/>
              <a:t> Graphiquement, les courbes de couts de LT sont des courbes en </a:t>
            </a:r>
            <a:r>
              <a:rPr lang="fr-FR" dirty="0" smtClean="0"/>
              <a:t>U appelées </a:t>
            </a:r>
            <a:r>
              <a:rPr lang="fr-FR" b="1" i="1" dirty="0"/>
              <a:t>courbes enveloppes</a:t>
            </a:r>
          </a:p>
          <a:p>
            <a:r>
              <a:rPr lang="fr-FR" dirty="0"/>
              <a:t> A long terme, le </a:t>
            </a:r>
            <a:r>
              <a:rPr lang="fr-FR" dirty="0" smtClean="0"/>
              <a:t>coût </a:t>
            </a:r>
            <a:r>
              <a:rPr lang="fr-FR" dirty="0"/>
              <a:t>est une </a:t>
            </a:r>
            <a:r>
              <a:rPr lang="fr-FR" b="1" dirty="0"/>
              <a:t>juxtaposition des </a:t>
            </a:r>
            <a:r>
              <a:rPr lang="fr-FR" b="1" dirty="0" smtClean="0"/>
              <a:t>coûts à </a:t>
            </a:r>
            <a:r>
              <a:rPr lang="fr-FR" b="1" dirty="0"/>
              <a:t>court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90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5963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coût moyen de longue période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4501"/>
            <a:ext cx="8229600" cy="7143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Le </a:t>
            </a:r>
            <a:r>
              <a:rPr lang="fr-FR" dirty="0"/>
              <a:t>CMLT mesure le </a:t>
            </a:r>
            <a:r>
              <a:rPr lang="fr-FR" b="1" dirty="0"/>
              <a:t>CM minimal </a:t>
            </a:r>
            <a:r>
              <a:rPr lang="fr-FR" b="1" dirty="0" smtClean="0"/>
              <a:t>supporté </a:t>
            </a:r>
            <a:r>
              <a:rPr lang="fr-FR" b="1" dirty="0"/>
              <a:t>par l’entreprise selon </a:t>
            </a:r>
            <a:r>
              <a:rPr lang="fr-FR" b="1" dirty="0" smtClean="0"/>
              <a:t>la </a:t>
            </a:r>
            <a:r>
              <a:rPr lang="fr-FR" dirty="0" smtClean="0"/>
              <a:t>quantité </a:t>
            </a:r>
            <a:r>
              <a:rPr lang="fr-FR" dirty="0"/>
              <a:t>produite quand tous les inputs </a:t>
            </a:r>
            <a:r>
              <a:rPr lang="fr-FR" dirty="0" smtClean="0"/>
              <a:t>varient</a:t>
            </a:r>
          </a:p>
          <a:p>
            <a:pPr>
              <a:buNone/>
            </a:pPr>
            <a:r>
              <a:rPr lang="fr-FR" b="1" dirty="0"/>
              <a:t>La courbe de CMLT enveloppe les courbes de CMCT</a:t>
            </a:r>
            <a:endParaRPr lang="fr-FR" dirty="0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81438"/>
              </p:ext>
            </p:extLst>
          </p:nvPr>
        </p:nvGraphicFramePr>
        <p:xfrm>
          <a:off x="4502150" y="334645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Équation" r:id="rId8" imgW="139680" imgH="164880" progId="Equation.3">
                  <p:embed/>
                </p:oleObj>
              </mc:Choice>
              <mc:Fallback>
                <p:oleObj name="Équation" r:id="rId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46450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e 62"/>
          <p:cNvGrpSpPr/>
          <p:nvPr/>
        </p:nvGrpSpPr>
        <p:grpSpPr>
          <a:xfrm>
            <a:off x="428596" y="2420888"/>
            <a:ext cx="8001056" cy="3608410"/>
            <a:chOff x="428596" y="2000240"/>
            <a:chExt cx="8001056" cy="4608542"/>
          </a:xfrm>
        </p:grpSpPr>
        <p:grpSp>
          <p:nvGrpSpPr>
            <p:cNvPr id="57" name="Groupe 56"/>
            <p:cNvGrpSpPr/>
            <p:nvPr/>
          </p:nvGrpSpPr>
          <p:grpSpPr>
            <a:xfrm>
              <a:off x="428596" y="2500306"/>
              <a:ext cx="8001056" cy="4108476"/>
              <a:chOff x="428596" y="2500306"/>
              <a:chExt cx="8858312" cy="4108476"/>
            </a:xfrm>
          </p:grpSpPr>
          <p:cxnSp>
            <p:nvCxnSpPr>
              <p:cNvPr id="46" name="Connecteur droit avec flèche 45"/>
              <p:cNvCxnSpPr/>
              <p:nvPr/>
            </p:nvCxnSpPr>
            <p:spPr>
              <a:xfrm>
                <a:off x="1428728" y="2571744"/>
                <a:ext cx="1357322" cy="1588"/>
              </a:xfrm>
              <a:prstGeom prst="straightConnector1">
                <a:avLst/>
              </a:prstGeom>
              <a:ln w="25400">
                <a:prstDash val="lg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e 55"/>
              <p:cNvGrpSpPr/>
              <p:nvPr/>
            </p:nvGrpSpPr>
            <p:grpSpPr>
              <a:xfrm>
                <a:off x="428596" y="2500306"/>
                <a:ext cx="8858312" cy="4108476"/>
                <a:chOff x="428596" y="2500306"/>
                <a:chExt cx="8858312" cy="4108476"/>
              </a:xfrm>
            </p:grpSpPr>
            <p:grpSp>
              <p:nvGrpSpPr>
                <p:cNvPr id="44" name="Groupe 43"/>
                <p:cNvGrpSpPr/>
                <p:nvPr/>
              </p:nvGrpSpPr>
              <p:grpSpPr>
                <a:xfrm>
                  <a:off x="428596" y="2500306"/>
                  <a:ext cx="8858312" cy="4108476"/>
                  <a:chOff x="428596" y="2500306"/>
                  <a:chExt cx="8858312" cy="4108476"/>
                </a:xfrm>
              </p:grpSpPr>
              <p:grpSp>
                <p:nvGrpSpPr>
                  <p:cNvPr id="38" name="Groupe 37"/>
                  <p:cNvGrpSpPr/>
                  <p:nvPr/>
                </p:nvGrpSpPr>
                <p:grpSpPr>
                  <a:xfrm>
                    <a:off x="1357288" y="2571746"/>
                    <a:ext cx="7929620" cy="3643336"/>
                    <a:chOff x="928660" y="2571746"/>
                    <a:chExt cx="7929620" cy="3643336"/>
                  </a:xfrm>
                </p:grpSpPr>
                <p:grpSp>
                  <p:nvGrpSpPr>
                    <p:cNvPr id="28" name="Groupe 27"/>
                    <p:cNvGrpSpPr/>
                    <p:nvPr/>
                  </p:nvGrpSpPr>
                  <p:grpSpPr>
                    <a:xfrm>
                      <a:off x="928660" y="2571746"/>
                      <a:ext cx="7858181" cy="3643336"/>
                      <a:chOff x="1000098" y="1724482"/>
                      <a:chExt cx="8178923" cy="4490600"/>
                    </a:xfrm>
                  </p:grpSpPr>
                  <p:grpSp>
                    <p:nvGrpSpPr>
                      <p:cNvPr id="7" name="Groupe 30"/>
                      <p:cNvGrpSpPr/>
                      <p:nvPr/>
                    </p:nvGrpSpPr>
                    <p:grpSpPr>
                      <a:xfrm>
                        <a:off x="1000098" y="1724482"/>
                        <a:ext cx="8178923" cy="4490600"/>
                        <a:chOff x="1713685" y="1535796"/>
                        <a:chExt cx="4731837" cy="4252246"/>
                      </a:xfrm>
                    </p:grpSpPr>
                    <p:cxnSp>
                      <p:nvCxnSpPr>
                        <p:cNvPr id="9" name="Connecteur droit avec flèche 8"/>
                        <p:cNvCxnSpPr/>
                        <p:nvPr/>
                      </p:nvCxnSpPr>
                      <p:spPr>
                        <a:xfrm rot="5400000" flipH="1" flipV="1">
                          <a:off x="-412042" y="3661523"/>
                          <a:ext cx="4251456" cy="1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Connecteur droit avec flèche 7"/>
                        <p:cNvCxnSpPr/>
                        <p:nvPr/>
                      </p:nvCxnSpPr>
                      <p:spPr>
                        <a:xfrm>
                          <a:off x="1714480" y="5786454"/>
                          <a:ext cx="4731042" cy="158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" name="Forme libre 12"/>
                      <p:cNvSpPr/>
                      <p:nvPr/>
                    </p:nvSpPr>
                    <p:spPr>
                      <a:xfrm rot="20911983">
                        <a:off x="1528206" y="1993386"/>
                        <a:ext cx="6757258" cy="3566384"/>
                      </a:xfrm>
                      <a:custGeom>
                        <a:avLst/>
                        <a:gdLst>
                          <a:gd name="connsiteX0" fmla="*/ 0 w 6478621"/>
                          <a:gd name="connsiteY0" fmla="*/ 0 h 2461098"/>
                          <a:gd name="connsiteX1" fmla="*/ 58366 w 6478621"/>
                          <a:gd name="connsiteY1" fmla="*/ 1031132 h 2461098"/>
                          <a:gd name="connsiteX2" fmla="*/ 330740 w 6478621"/>
                          <a:gd name="connsiteY2" fmla="*/ 1848255 h 2461098"/>
                          <a:gd name="connsiteX3" fmla="*/ 836579 w 6478621"/>
                          <a:gd name="connsiteY3" fmla="*/ 2256817 h 2461098"/>
                          <a:gd name="connsiteX4" fmla="*/ 1536970 w 6478621"/>
                          <a:gd name="connsiteY4" fmla="*/ 2393004 h 2461098"/>
                          <a:gd name="connsiteX5" fmla="*/ 2237362 w 6478621"/>
                          <a:gd name="connsiteY5" fmla="*/ 2431915 h 2461098"/>
                          <a:gd name="connsiteX6" fmla="*/ 3035030 w 6478621"/>
                          <a:gd name="connsiteY6" fmla="*/ 2451370 h 2461098"/>
                          <a:gd name="connsiteX7" fmla="*/ 3852153 w 6478621"/>
                          <a:gd name="connsiteY7" fmla="*/ 2451370 h 2461098"/>
                          <a:gd name="connsiteX8" fmla="*/ 5330758 w 6478621"/>
                          <a:gd name="connsiteY8" fmla="*/ 2393004 h 2461098"/>
                          <a:gd name="connsiteX9" fmla="*/ 6478621 w 6478621"/>
                          <a:gd name="connsiteY9" fmla="*/ 2295727 h 24610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478621" h="2461098">
                            <a:moveTo>
                              <a:pt x="0" y="0"/>
                            </a:moveTo>
                            <a:cubicBezTo>
                              <a:pt x="1621" y="361545"/>
                              <a:pt x="3243" y="723090"/>
                              <a:pt x="58366" y="1031132"/>
                            </a:cubicBezTo>
                            <a:cubicBezTo>
                              <a:pt x="113489" y="1339175"/>
                              <a:pt x="201038" y="1643974"/>
                              <a:pt x="330740" y="1848255"/>
                            </a:cubicBezTo>
                            <a:cubicBezTo>
                              <a:pt x="460442" y="2052536"/>
                              <a:pt x="635541" y="2166026"/>
                              <a:pt x="836579" y="2256817"/>
                            </a:cubicBezTo>
                            <a:cubicBezTo>
                              <a:pt x="1037617" y="2347608"/>
                              <a:pt x="1303506" y="2363821"/>
                              <a:pt x="1536970" y="2393004"/>
                            </a:cubicBezTo>
                            <a:cubicBezTo>
                              <a:pt x="1770434" y="2422187"/>
                              <a:pt x="1987685" y="2422187"/>
                              <a:pt x="2237362" y="2431915"/>
                            </a:cubicBezTo>
                            <a:cubicBezTo>
                              <a:pt x="2487039" y="2441643"/>
                              <a:pt x="2765898" y="2448128"/>
                              <a:pt x="3035030" y="2451370"/>
                            </a:cubicBezTo>
                            <a:cubicBezTo>
                              <a:pt x="3304162" y="2454612"/>
                              <a:pt x="3469532" y="2461098"/>
                              <a:pt x="3852153" y="2451370"/>
                            </a:cubicBezTo>
                            <a:cubicBezTo>
                              <a:pt x="4234774" y="2441642"/>
                              <a:pt x="4893013" y="2418944"/>
                              <a:pt x="5330758" y="2393004"/>
                            </a:cubicBezTo>
                            <a:cubicBezTo>
                              <a:pt x="5768503" y="2367064"/>
                              <a:pt x="6478621" y="2295727"/>
                              <a:pt x="6478621" y="2295727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5" name="Forme libre 14"/>
                      <p:cNvSpPr/>
                      <p:nvPr/>
                    </p:nvSpPr>
                    <p:spPr>
                      <a:xfrm rot="951696">
                        <a:off x="1902432" y="3587359"/>
                        <a:ext cx="1910168" cy="1641044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6" name="Forme libre 15"/>
                      <p:cNvSpPr/>
                      <p:nvPr/>
                    </p:nvSpPr>
                    <p:spPr>
                      <a:xfrm rot="817848">
                        <a:off x="2485165" y="4528689"/>
                        <a:ext cx="1955260" cy="1569760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7" name="Forme libre 16"/>
                      <p:cNvSpPr/>
                      <p:nvPr/>
                    </p:nvSpPr>
                    <p:spPr>
                      <a:xfrm>
                        <a:off x="3616872" y="3714752"/>
                        <a:ext cx="1955260" cy="2143140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8" name="Forme libre 17"/>
                      <p:cNvSpPr/>
                      <p:nvPr/>
                    </p:nvSpPr>
                    <p:spPr>
                      <a:xfrm>
                        <a:off x="4688442" y="4385468"/>
                        <a:ext cx="1955260" cy="1258110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9" name="Forme libre 18"/>
                      <p:cNvSpPr/>
                      <p:nvPr/>
                    </p:nvSpPr>
                    <p:spPr>
                      <a:xfrm>
                        <a:off x="6188640" y="4028278"/>
                        <a:ext cx="1955260" cy="1258110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1" name="Organigramme : Connecteur 2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48794" y="4677760"/>
                        <a:ext cx="180000" cy="180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2" name="Organigramme : Connecteur 2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87177" y="5682877"/>
                        <a:ext cx="180000" cy="180001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3" name="Organigramme : Connecteur 2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820496" y="5606454"/>
                        <a:ext cx="180000" cy="180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" name="Organigramme : Connecteur 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892066" y="5429264"/>
                        <a:ext cx="180000" cy="180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5" name="Organigramme : Connecteur 2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357950" y="5143512"/>
                        <a:ext cx="180000" cy="180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6" name="Forme libre 25"/>
                      <p:cNvSpPr/>
                      <p:nvPr/>
                    </p:nvSpPr>
                    <p:spPr>
                      <a:xfrm rot="951696">
                        <a:off x="1473748" y="2372913"/>
                        <a:ext cx="1910168" cy="1641044"/>
                      </a:xfrm>
                      <a:custGeom>
                        <a:avLst/>
                        <a:gdLst>
                          <a:gd name="connsiteX0" fmla="*/ 68094 w 1955260"/>
                          <a:gd name="connsiteY0" fmla="*/ 97276 h 1258110"/>
                          <a:gd name="connsiteX1" fmla="*/ 9728 w 1955260"/>
                          <a:gd name="connsiteY1" fmla="*/ 875489 h 1258110"/>
                          <a:gd name="connsiteX2" fmla="*/ 126460 w 1955260"/>
                          <a:gd name="connsiteY2" fmla="*/ 1128408 h 1258110"/>
                          <a:gd name="connsiteX3" fmla="*/ 515566 w 1955260"/>
                          <a:gd name="connsiteY3" fmla="*/ 1070042 h 1258110"/>
                          <a:gd name="connsiteX4" fmla="*/ 1955260 w 1955260"/>
                          <a:gd name="connsiteY4" fmla="*/ 0 h 1258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5260" h="1258110">
                            <a:moveTo>
                              <a:pt x="68094" y="97276"/>
                            </a:moveTo>
                            <a:cubicBezTo>
                              <a:pt x="34047" y="400455"/>
                              <a:pt x="0" y="703634"/>
                              <a:pt x="9728" y="875489"/>
                            </a:cubicBezTo>
                            <a:cubicBezTo>
                              <a:pt x="19456" y="1047344"/>
                              <a:pt x="42154" y="1095983"/>
                              <a:pt x="126460" y="1128408"/>
                            </a:cubicBezTo>
                            <a:cubicBezTo>
                              <a:pt x="210766" y="1160834"/>
                              <a:pt x="210766" y="1258110"/>
                              <a:pt x="515566" y="1070042"/>
                            </a:cubicBezTo>
                            <a:cubicBezTo>
                              <a:pt x="820366" y="881974"/>
                              <a:pt x="1387813" y="440987"/>
                              <a:pt x="1955260" y="0"/>
                            </a:cubicBezTo>
                          </a:path>
                        </a:pathLst>
                      </a:cu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7" name="Organigramme : Connecteur 2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320166" y="3463314"/>
                        <a:ext cx="180000" cy="180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graphicFrame>
                  <p:nvGraphicFramePr>
                    <p:cNvPr id="1028" name="Object 4"/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2894015" y="2928934"/>
                    <a:ext cx="548802" cy="44291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4" name="Equation" r:id="rId10" imgW="406080" imgH="228600" progId="Equation.3">
                            <p:embed/>
                          </p:oleObj>
                        </mc:Choice>
                        <mc:Fallback>
                          <p:oleObj name="Equation" r:id="rId10" imgW="406080" imgH="228600" progId="Equation.3">
                            <p:embed/>
                            <p:pic>
                              <p:nvPicPr>
                                <p:cNvPr id="0" name=""/>
                                <p:cNvPicPr preferRelativeResize="0"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1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94015" y="2928934"/>
                                  <a:ext cx="548802" cy="44291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29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08361" y="3875094"/>
                    <a:ext cx="949325" cy="41116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5" name="Équation" r:id="rId12" imgW="419040" imgH="228600" progId="Equation.3">
                            <p:embed/>
                          </p:oleObj>
                        </mc:Choice>
                        <mc:Fallback>
                          <p:oleObj name="Équation" r:id="rId12" imgW="419040" imgH="228600" progId="Equation.3">
                            <p:embed/>
                            <p:pic>
                              <p:nvPicPr>
                                <p:cNvPr id="0" name=""/>
                                <p:cNvPicPr preferRelativeResize="0"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08361" y="3875094"/>
                                  <a:ext cx="949325" cy="41116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0" name="Object 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857620" y="4429132"/>
                    <a:ext cx="1000132" cy="35719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6" name="Équation" r:id="rId14" imgW="457200" imgH="228600" progId="Equation.3">
                            <p:embed/>
                          </p:oleObj>
                        </mc:Choice>
                        <mc:Fallback>
                          <p:oleObj name="Équation" r:id="rId14" imgW="45720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857620" y="4429132"/>
                                  <a:ext cx="1000132" cy="35719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1" name="Object 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072066" y="3786190"/>
                    <a:ext cx="928694" cy="35719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7" name="Équation" r:id="rId16" imgW="457200" imgH="228600" progId="Equation.3">
                            <p:embed/>
                          </p:oleObj>
                        </mc:Choice>
                        <mc:Fallback>
                          <p:oleObj name="Équation" r:id="rId16" imgW="45720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072066" y="3786190"/>
                                  <a:ext cx="928694" cy="35719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2" name="Object 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151565" y="4400566"/>
                    <a:ext cx="1063641" cy="45719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8" name="Équation" r:id="rId18" imgW="622080" imgH="241200" progId="Equation.3">
                            <p:embed/>
                          </p:oleObj>
                        </mc:Choice>
                        <mc:Fallback>
                          <p:oleObj name="Équation" r:id="rId18" imgW="62208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151565" y="4400566"/>
                                  <a:ext cx="1063641" cy="457194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3" name="Object 9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585075" y="4000504"/>
                    <a:ext cx="930275" cy="50006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19" name="Équation" r:id="rId20" imgW="444240" imgH="228600" progId="Equation.3">
                            <p:embed/>
                          </p:oleObj>
                        </mc:Choice>
                        <mc:Fallback>
                          <p:oleObj name="Équation" r:id="rId20" imgW="44424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1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585075" y="4000504"/>
                                  <a:ext cx="930275" cy="50006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4" name="Object 1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072462" y="4643447"/>
                    <a:ext cx="785818" cy="52069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8720" name="Équation" r:id="rId22" imgW="406080" imgH="215640" progId="Equation.3">
                            <p:embed/>
                          </p:oleObj>
                        </mc:Choice>
                        <mc:Fallback>
                          <p:oleObj name="Équation" r:id="rId22" imgW="40608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072462" y="4643447"/>
                                  <a:ext cx="785818" cy="52069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5400">
                                  <a:solidFill>
                                    <a:srgbClr val="FF0000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1036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2714625" y="6215082"/>
                  <a:ext cx="414338" cy="3937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721" name="Équation" r:id="rId24" imgW="164880" imgH="215640" progId="Equation.3">
                          <p:embed/>
                        </p:oleObj>
                      </mc:Choice>
                      <mc:Fallback>
                        <p:oleObj name="Équation" r:id="rId24" imgW="16488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714625" y="6215082"/>
                                <a:ext cx="414338" cy="3937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37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4000496" y="6215082"/>
                  <a:ext cx="414338" cy="34448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722" name="Équation" r:id="rId26" imgW="177480" imgH="215640" progId="Equation.3">
                          <p:embed/>
                        </p:oleObj>
                      </mc:Choice>
                      <mc:Fallback>
                        <p:oleObj name="Équation" r:id="rId26" imgW="17748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00496" y="6215082"/>
                                <a:ext cx="414338" cy="34448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38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428596" y="3000372"/>
                  <a:ext cx="785786" cy="4286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723" name="Équation" r:id="rId28" imgW="406080" imgH="228600" progId="Equation.3">
                          <p:embed/>
                        </p:oleObj>
                      </mc:Choice>
                      <mc:Fallback>
                        <p:oleObj name="Équation" r:id="rId28" imgW="4060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8596" y="3000372"/>
                                <a:ext cx="785786" cy="4286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39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428628" y="2500306"/>
                  <a:ext cx="857224" cy="4302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724" name="Équation" r:id="rId30" imgW="406080" imgH="215640" progId="Equation.3">
                          <p:embed/>
                        </p:oleObj>
                      </mc:Choice>
                      <mc:Fallback>
                        <p:oleObj name="Équation" r:id="rId30" imgW="40608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28628" y="2500306"/>
                                <a:ext cx="857224" cy="43021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47" name="Connecteur droit avec flèche 46"/>
                <p:cNvCxnSpPr/>
                <p:nvPr/>
              </p:nvCxnSpPr>
              <p:spPr>
                <a:xfrm>
                  <a:off x="2857488" y="2571744"/>
                  <a:ext cx="1214446" cy="1588"/>
                </a:xfrm>
                <a:prstGeom prst="straightConnector1">
                  <a:avLst/>
                </a:prstGeom>
                <a:ln w="25400">
                  <a:prstDash val="lg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avec flèche 47"/>
                <p:cNvCxnSpPr/>
                <p:nvPr/>
              </p:nvCxnSpPr>
              <p:spPr>
                <a:xfrm>
                  <a:off x="4286248" y="2571744"/>
                  <a:ext cx="3929090" cy="1588"/>
                </a:xfrm>
                <a:prstGeom prst="straightConnector1">
                  <a:avLst/>
                </a:prstGeom>
                <a:ln w="25400">
                  <a:prstDash val="lg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/>
                <p:cNvCxnSpPr/>
                <p:nvPr/>
              </p:nvCxnSpPr>
              <p:spPr>
                <a:xfrm rot="5400000">
                  <a:off x="1036613" y="4392619"/>
                  <a:ext cx="3643338" cy="1588"/>
                </a:xfrm>
                <a:prstGeom prst="straightConnector1">
                  <a:avLst/>
                </a:prstGeom>
                <a:ln w="25400">
                  <a:prstDash val="sysDot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avec flèche 52"/>
                <p:cNvCxnSpPr/>
                <p:nvPr/>
              </p:nvCxnSpPr>
              <p:spPr>
                <a:xfrm rot="5400000">
                  <a:off x="2322497" y="4392619"/>
                  <a:ext cx="3643338" cy="1588"/>
                </a:xfrm>
                <a:prstGeom prst="straightConnector1">
                  <a:avLst/>
                </a:prstGeom>
                <a:ln w="25400">
                  <a:prstDash val="sysDot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ZoneTexte 59"/>
            <p:cNvSpPr txBox="1"/>
            <p:nvPr/>
          </p:nvSpPr>
          <p:spPr>
            <a:xfrm>
              <a:off x="1285852" y="2000240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Rendements croissants</a:t>
              </a:r>
              <a:endParaRPr lang="fr-FR" sz="1200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571736" y="2000240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Rendements constants</a:t>
              </a:r>
              <a:endParaRPr lang="fr-FR" sz="120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072066" y="2000240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Rendements décroissants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99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950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A </a:t>
            </a:r>
            <a:r>
              <a:rPr lang="fr-FR" dirty="0"/>
              <a:t>partir du graphique, on peut observer </a:t>
            </a:r>
            <a:r>
              <a:rPr lang="fr-FR" b="1" dirty="0"/>
              <a:t>trois niveaux d’évolution </a:t>
            </a:r>
            <a:r>
              <a:rPr lang="fr-FR" b="1" dirty="0" smtClean="0"/>
              <a:t>des </a:t>
            </a:r>
            <a:r>
              <a:rPr lang="fr-FR" dirty="0" smtClean="0"/>
              <a:t>courbes </a:t>
            </a:r>
            <a:r>
              <a:rPr lang="fr-FR" dirty="0"/>
              <a:t>de </a:t>
            </a:r>
            <a:r>
              <a:rPr lang="fr-FR" dirty="0" smtClean="0"/>
              <a:t>CM de </a:t>
            </a:r>
            <a:r>
              <a:rPr lang="fr-FR" dirty="0"/>
              <a:t>court terme quand </a:t>
            </a:r>
            <a:r>
              <a:rPr lang="fr-FR" b="1" dirty="0"/>
              <a:t>la </a:t>
            </a:r>
            <a:r>
              <a:rPr lang="fr-FR" b="1" dirty="0" smtClean="0"/>
              <a:t>production, et donc la taille </a:t>
            </a:r>
            <a:r>
              <a:rPr lang="fr-FR" b="1" dirty="0"/>
              <a:t>ou </a:t>
            </a:r>
            <a:r>
              <a:rPr lang="fr-FR" b="1" dirty="0" smtClean="0"/>
              <a:t>la </a:t>
            </a:r>
            <a:r>
              <a:rPr lang="fr-FR" dirty="0" smtClean="0"/>
              <a:t>dimension </a:t>
            </a:r>
            <a:r>
              <a:rPr lang="fr-FR" dirty="0"/>
              <a:t>de l’entreprise </a:t>
            </a:r>
            <a:r>
              <a:rPr lang="fr-FR" b="1" dirty="0" smtClean="0"/>
              <a:t>augmente.</a:t>
            </a:r>
          </a:p>
          <a:p>
            <a:pPr marL="0" indent="0" algn="just"/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Ceci indique qu’il existe une </a:t>
            </a:r>
            <a:r>
              <a:rPr lang="fr-FR" b="1" dirty="0"/>
              <a:t>relation entre les CM et les rendements </a:t>
            </a:r>
            <a:r>
              <a:rPr lang="fr-FR" b="1" dirty="0" smtClean="0"/>
              <a:t>d’échelle.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/>
            <a:r>
              <a:rPr lang="fr-FR" b="1" dirty="0" smtClean="0"/>
              <a:t> Quand </a:t>
            </a:r>
            <a:r>
              <a:rPr lang="fr-FR" b="1" i="1" dirty="0" smtClean="0"/>
              <a:t>0 &lt;y &lt; y</a:t>
            </a:r>
            <a:r>
              <a:rPr lang="fr-FR" b="1" i="1" baseline="-25000" dirty="0" smtClean="0"/>
              <a:t>1</a:t>
            </a:r>
            <a:r>
              <a:rPr lang="fr-FR" b="1" i="1" dirty="0" smtClean="0"/>
              <a:t> </a:t>
            </a:r>
            <a:r>
              <a:rPr lang="fr-FR" b="1" i="1" dirty="0"/>
              <a:t>: </a:t>
            </a:r>
            <a:r>
              <a:rPr lang="fr-FR" b="1" i="1" dirty="0" smtClean="0"/>
              <a:t>la croissance de la </a:t>
            </a:r>
            <a:r>
              <a:rPr lang="fr-FR" b="1" i="1" dirty="0"/>
              <a:t>taille de l’entreprise </a:t>
            </a:r>
            <a:r>
              <a:rPr lang="fr-FR" b="1" i="1" dirty="0" smtClean="0"/>
              <a:t>déplace </a:t>
            </a:r>
            <a:r>
              <a:rPr lang="fr-FR" b="1" i="1" dirty="0"/>
              <a:t>les </a:t>
            </a:r>
            <a:r>
              <a:rPr lang="fr-FR" b="1" i="1" dirty="0" smtClean="0"/>
              <a:t>courbes de CMCT </a:t>
            </a:r>
            <a:r>
              <a:rPr lang="fr-FR" b="1" i="1" dirty="0"/>
              <a:t>vers la droite et le bas. Le CMLT est décroissant : l’entreprise </a:t>
            </a:r>
            <a:r>
              <a:rPr lang="fr-FR" b="1" i="1" dirty="0" smtClean="0"/>
              <a:t>dégage </a:t>
            </a:r>
            <a:r>
              <a:rPr lang="fr-FR" dirty="0" smtClean="0"/>
              <a:t>des </a:t>
            </a:r>
            <a:r>
              <a:rPr lang="fr-FR" b="1" dirty="0"/>
              <a:t>économies </a:t>
            </a:r>
            <a:r>
              <a:rPr lang="fr-FR" b="1" dirty="0" smtClean="0"/>
              <a:t>d’échelle : les </a:t>
            </a:r>
            <a:r>
              <a:rPr lang="fr-FR" b="1" dirty="0"/>
              <a:t>rendements d’échelle sont </a:t>
            </a:r>
            <a:r>
              <a:rPr lang="fr-FR" b="1" dirty="0" smtClean="0"/>
              <a:t>croissants.</a:t>
            </a:r>
          </a:p>
          <a:p>
            <a:pPr marL="0" indent="0" algn="just"/>
            <a:endParaRPr lang="fr-FR" b="1" dirty="0"/>
          </a:p>
          <a:p>
            <a:pPr marL="0" indent="0" algn="just"/>
            <a:r>
              <a:rPr lang="fr-FR" b="1" dirty="0" smtClean="0"/>
              <a:t> </a:t>
            </a:r>
            <a:r>
              <a:rPr lang="fr-FR" dirty="0" smtClean="0"/>
              <a:t>Quand </a:t>
            </a:r>
            <a:r>
              <a:rPr lang="fr-FR" b="1" i="1" dirty="0" smtClean="0"/>
              <a:t>y</a:t>
            </a:r>
            <a:r>
              <a:rPr lang="fr-FR" b="1" i="1" baseline="-25000" dirty="0" smtClean="0"/>
              <a:t>1 </a:t>
            </a:r>
            <a:r>
              <a:rPr lang="fr-FR" b="1" i="1" dirty="0" smtClean="0"/>
              <a:t>&lt; y &lt; y</a:t>
            </a:r>
            <a:r>
              <a:rPr lang="fr-FR" b="1" i="1" baseline="-25000" dirty="0" smtClean="0"/>
              <a:t>2</a:t>
            </a:r>
            <a:r>
              <a:rPr lang="fr-FR" b="1" i="1" dirty="0" smtClean="0"/>
              <a:t> </a:t>
            </a:r>
            <a:r>
              <a:rPr lang="fr-FR" b="1" i="1" dirty="0"/>
              <a:t>: </a:t>
            </a:r>
            <a:r>
              <a:rPr lang="fr-FR" b="1" i="1" dirty="0" smtClean="0"/>
              <a:t>la croissance de la </a:t>
            </a:r>
            <a:r>
              <a:rPr lang="fr-FR" b="1" i="1" dirty="0"/>
              <a:t>taille de l’entreprise entraine, </a:t>
            </a:r>
            <a:r>
              <a:rPr lang="fr-FR" b="1" i="1" dirty="0" smtClean="0"/>
              <a:t>sans </a:t>
            </a:r>
            <a:r>
              <a:rPr lang="fr-FR" dirty="0" smtClean="0"/>
              <a:t>modification </a:t>
            </a:r>
            <a:r>
              <a:rPr lang="fr-FR" dirty="0"/>
              <a:t>de niveau, un </a:t>
            </a:r>
            <a:r>
              <a:rPr lang="fr-FR" dirty="0" smtClean="0"/>
              <a:t>déplacement </a:t>
            </a:r>
            <a:r>
              <a:rPr lang="fr-FR" dirty="0"/>
              <a:t>vers la droite des CMCT : </a:t>
            </a:r>
            <a:r>
              <a:rPr lang="fr-FR" b="1" dirty="0" smtClean="0"/>
              <a:t>les rendements </a:t>
            </a:r>
            <a:r>
              <a:rPr lang="fr-FR" b="1" dirty="0"/>
              <a:t>d’échelle sont </a:t>
            </a:r>
            <a:r>
              <a:rPr lang="fr-FR" b="1" dirty="0" smtClean="0"/>
              <a:t>constants.</a:t>
            </a:r>
          </a:p>
          <a:p>
            <a:pPr marL="0" indent="0" algn="just"/>
            <a:endParaRPr lang="fr-FR" b="1" dirty="0"/>
          </a:p>
          <a:p>
            <a:pPr marL="0" indent="0" algn="just"/>
            <a:r>
              <a:rPr lang="fr-FR" b="1" dirty="0" smtClean="0"/>
              <a:t> Quand </a:t>
            </a:r>
            <a:r>
              <a:rPr lang="fr-FR" b="1" i="1" dirty="0" smtClean="0"/>
              <a:t>y &gt; y</a:t>
            </a:r>
            <a:r>
              <a:rPr lang="fr-FR" b="1" i="1" baseline="-25000" dirty="0" smtClean="0"/>
              <a:t>2</a:t>
            </a:r>
            <a:r>
              <a:rPr lang="fr-FR" b="1" i="1" dirty="0" smtClean="0"/>
              <a:t> : la croissance </a:t>
            </a:r>
            <a:r>
              <a:rPr lang="fr-FR" b="1" i="1" dirty="0"/>
              <a:t>de la taille de l’entreprise </a:t>
            </a:r>
            <a:r>
              <a:rPr lang="fr-FR" b="1" i="1" dirty="0" smtClean="0"/>
              <a:t>déplace </a:t>
            </a:r>
            <a:r>
              <a:rPr lang="fr-FR" b="1" i="1" dirty="0"/>
              <a:t>les courbes </a:t>
            </a:r>
            <a:r>
              <a:rPr lang="fr-FR" b="1" i="1" dirty="0" smtClean="0"/>
              <a:t>de </a:t>
            </a:r>
            <a:r>
              <a:rPr lang="fr-FR" dirty="0" smtClean="0"/>
              <a:t>CMCT </a:t>
            </a:r>
            <a:r>
              <a:rPr lang="fr-FR" dirty="0"/>
              <a:t>vers la droite et le haut. Le </a:t>
            </a:r>
            <a:r>
              <a:rPr lang="fr-FR" b="1" dirty="0"/>
              <a:t>CMLT est croissant : l’entreprise </a:t>
            </a:r>
            <a:r>
              <a:rPr lang="fr-FR" b="1" dirty="0" smtClean="0"/>
              <a:t>réalise des </a:t>
            </a:r>
            <a:r>
              <a:rPr lang="fr-FR" b="1" dirty="0" err="1" smtClean="0"/>
              <a:t>déséconomies</a:t>
            </a:r>
            <a:r>
              <a:rPr lang="fr-FR" b="1" dirty="0" smtClean="0"/>
              <a:t> </a:t>
            </a:r>
            <a:r>
              <a:rPr lang="fr-FR" b="1" dirty="0"/>
              <a:t>d’échelle, les rendements d’échelle sont décroissants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28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7184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</a:t>
            </a:r>
            <a:r>
              <a:rPr lang="fr-FR" dirty="0" smtClean="0"/>
              <a:t>C total </a:t>
            </a:r>
            <a:r>
              <a:rPr lang="fr-FR" dirty="0"/>
              <a:t>d’un niveau de production </a:t>
            </a:r>
            <a:r>
              <a:rPr lang="fr-FR" dirty="0" smtClean="0"/>
              <a:t>donné est </a:t>
            </a:r>
            <a:r>
              <a:rPr lang="fr-FR" dirty="0"/>
              <a:t>la somme en valeur, </a:t>
            </a:r>
            <a:r>
              <a:rPr lang="fr-FR" dirty="0" smtClean="0"/>
              <a:t>aux prix </a:t>
            </a:r>
            <a:r>
              <a:rPr lang="fr-FR" dirty="0"/>
              <a:t>du </a:t>
            </a:r>
            <a:r>
              <a:rPr lang="fr-FR" dirty="0" smtClean="0"/>
              <a:t>marché, </a:t>
            </a:r>
            <a:r>
              <a:rPr lang="fr-FR" dirty="0"/>
              <a:t>de tous les inputs </a:t>
            </a:r>
            <a:r>
              <a:rPr lang="fr-FR" dirty="0" smtClean="0"/>
              <a:t>utilisés </a:t>
            </a:r>
            <a:r>
              <a:rPr lang="fr-FR" dirty="0"/>
              <a:t>par </a:t>
            </a:r>
            <a:r>
              <a:rPr lang="fr-FR" dirty="0" smtClean="0"/>
              <a:t>la firme pour réaliser cette production ;</a:t>
            </a:r>
          </a:p>
          <a:p>
            <a:r>
              <a:rPr lang="fr-FR" dirty="0" smtClean="0"/>
              <a:t>Le </a:t>
            </a:r>
            <a:r>
              <a:rPr lang="fr-FR" dirty="0"/>
              <a:t>point de tangence entre la droite </a:t>
            </a:r>
            <a:r>
              <a:rPr lang="fr-FR" dirty="0" smtClean="0"/>
              <a:t>d’</a:t>
            </a:r>
            <a:r>
              <a:rPr lang="fr-FR" dirty="0" err="1" smtClean="0"/>
              <a:t>isocoût</a:t>
            </a:r>
            <a:r>
              <a:rPr lang="fr-FR" dirty="0" smtClean="0"/>
              <a:t> </a:t>
            </a:r>
            <a:r>
              <a:rPr lang="fr-FR" i="1" dirty="0"/>
              <a:t>la plus basse possible </a:t>
            </a:r>
            <a:r>
              <a:rPr lang="fr-FR" i="1" dirty="0" smtClean="0"/>
              <a:t>et </a:t>
            </a:r>
            <a:r>
              <a:rPr lang="fr-FR" dirty="0" smtClean="0"/>
              <a:t>l’</a:t>
            </a:r>
            <a:r>
              <a:rPr lang="fr-FR" dirty="0" err="1" smtClean="0"/>
              <a:t>isoquante</a:t>
            </a:r>
            <a:r>
              <a:rPr lang="fr-FR" dirty="0" smtClean="0"/>
              <a:t> détermine la combinaison </a:t>
            </a:r>
            <a:r>
              <a:rPr lang="fr-FR" dirty="0"/>
              <a:t>optimale d’inputs minimisant le </a:t>
            </a:r>
            <a:r>
              <a:rPr lang="fr-FR" dirty="0" smtClean="0"/>
              <a:t>CT pour </a:t>
            </a:r>
            <a:r>
              <a:rPr lang="fr-FR" dirty="0"/>
              <a:t>un niveau </a:t>
            </a:r>
            <a:r>
              <a:rPr lang="fr-FR" dirty="0" smtClean="0"/>
              <a:t>donné d’output ;</a:t>
            </a:r>
          </a:p>
          <a:p>
            <a:r>
              <a:rPr lang="fr-FR" dirty="0" smtClean="0"/>
              <a:t>La </a:t>
            </a:r>
            <a:r>
              <a:rPr lang="fr-FR" dirty="0"/>
              <a:t>fonction de </a:t>
            </a:r>
            <a:r>
              <a:rPr lang="fr-FR" dirty="0" smtClean="0"/>
              <a:t>coût réunit </a:t>
            </a:r>
            <a:r>
              <a:rPr lang="fr-FR" dirty="0"/>
              <a:t>les </a:t>
            </a:r>
            <a:r>
              <a:rPr lang="fr-FR" dirty="0" smtClean="0"/>
              <a:t>coûts </a:t>
            </a:r>
            <a:r>
              <a:rPr lang="fr-FR" dirty="0"/>
              <a:t>de production </a:t>
            </a:r>
            <a:r>
              <a:rPr lang="fr-FR" dirty="0" smtClean="0"/>
              <a:t>résultant </a:t>
            </a:r>
            <a:r>
              <a:rPr lang="fr-FR" dirty="0"/>
              <a:t>de </a:t>
            </a:r>
            <a:r>
              <a:rPr lang="fr-FR" dirty="0" smtClean="0"/>
              <a:t>l’utilisation </a:t>
            </a:r>
            <a:r>
              <a:rPr lang="fr-FR" b="1" dirty="0" smtClean="0"/>
              <a:t>optimales </a:t>
            </a:r>
            <a:r>
              <a:rPr lang="fr-FR" b="1" dirty="0"/>
              <a:t>des facteurs de production pour des prix des facteurs </a:t>
            </a:r>
            <a:r>
              <a:rPr lang="fr-FR" b="1" dirty="0" smtClean="0"/>
              <a:t>donnés et </a:t>
            </a:r>
            <a:r>
              <a:rPr lang="fr-FR" dirty="0" smtClean="0"/>
              <a:t>différents </a:t>
            </a:r>
            <a:r>
              <a:rPr lang="fr-FR" dirty="0"/>
              <a:t>niveaux </a:t>
            </a:r>
            <a:r>
              <a:rPr lang="fr-FR" dirty="0" smtClean="0"/>
              <a:t>d’output ; </a:t>
            </a:r>
            <a:endParaRPr lang="fr-FR" b="1" dirty="0"/>
          </a:p>
          <a:p>
            <a:r>
              <a:rPr lang="fr-FR" b="1" dirty="0" smtClean="0"/>
              <a:t>La </a:t>
            </a:r>
            <a:r>
              <a:rPr lang="fr-FR" b="1" dirty="0"/>
              <a:t>fonction de coût de court terme </a:t>
            </a:r>
            <a:r>
              <a:rPr lang="fr-FR" b="1" dirty="0" smtClean="0"/>
              <a:t>représente </a:t>
            </a:r>
            <a:r>
              <a:rPr lang="fr-FR" b="1" dirty="0"/>
              <a:t>le </a:t>
            </a:r>
            <a:r>
              <a:rPr lang="fr-FR" b="1" dirty="0" smtClean="0"/>
              <a:t>coût </a:t>
            </a:r>
            <a:r>
              <a:rPr lang="fr-FR" b="1" dirty="0"/>
              <a:t>minimum </a:t>
            </a:r>
            <a:r>
              <a:rPr lang="fr-FR" b="1" dirty="0" smtClean="0"/>
              <a:t>de </a:t>
            </a:r>
            <a:r>
              <a:rPr lang="fr-FR" dirty="0" smtClean="0"/>
              <a:t>production </a:t>
            </a:r>
            <a:r>
              <a:rPr lang="fr-FR" dirty="0"/>
              <a:t>d’un niveau </a:t>
            </a:r>
            <a:r>
              <a:rPr lang="fr-FR" dirty="0" smtClean="0"/>
              <a:t>donné </a:t>
            </a:r>
            <a:r>
              <a:rPr lang="fr-FR" dirty="0"/>
              <a:t>d’output quand on ne peut ajuster que </a:t>
            </a:r>
            <a:r>
              <a:rPr lang="fr-FR" dirty="0" smtClean="0"/>
              <a:t>les inputs variables ; </a:t>
            </a:r>
          </a:p>
          <a:p>
            <a:r>
              <a:rPr lang="fr-FR" b="1" dirty="0" smtClean="0"/>
              <a:t>La </a:t>
            </a:r>
            <a:r>
              <a:rPr lang="fr-FR" b="1" dirty="0"/>
              <a:t>fonction de coût de long terme </a:t>
            </a:r>
            <a:r>
              <a:rPr lang="fr-FR" b="1" dirty="0" smtClean="0"/>
              <a:t>représente </a:t>
            </a:r>
            <a:r>
              <a:rPr lang="fr-FR" b="1" dirty="0"/>
              <a:t>le </a:t>
            </a:r>
            <a:r>
              <a:rPr lang="fr-FR" b="1" dirty="0" smtClean="0"/>
              <a:t>coût </a:t>
            </a:r>
            <a:r>
              <a:rPr lang="fr-FR" b="1" dirty="0"/>
              <a:t>minimum </a:t>
            </a:r>
            <a:r>
              <a:rPr lang="fr-FR" b="1" dirty="0" smtClean="0"/>
              <a:t>de </a:t>
            </a:r>
            <a:r>
              <a:rPr lang="fr-FR" dirty="0" smtClean="0"/>
              <a:t>production </a:t>
            </a:r>
            <a:r>
              <a:rPr lang="fr-FR" dirty="0"/>
              <a:t>d’un niveau donne d’output quand on peut ajuster tous </a:t>
            </a:r>
            <a:r>
              <a:rPr lang="fr-FR" dirty="0" smtClean="0"/>
              <a:t>les facteurs </a:t>
            </a:r>
            <a:r>
              <a:rPr lang="fr-FR" dirty="0"/>
              <a:t>de </a:t>
            </a:r>
            <a:r>
              <a:rPr lang="fr-FR" dirty="0" smtClean="0"/>
              <a:t>production.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76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70456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smtClean="0"/>
              <a:t>coûts </a:t>
            </a:r>
            <a:r>
              <a:rPr lang="fr-FR" dirty="0"/>
              <a:t>variables moyens tendent a </a:t>
            </a:r>
            <a:r>
              <a:rPr lang="fr-FR" dirty="0" smtClean="0"/>
              <a:t>croître </a:t>
            </a:r>
            <a:r>
              <a:rPr lang="fr-FR" dirty="0"/>
              <a:t>avec le niveau </a:t>
            </a:r>
            <a:r>
              <a:rPr lang="fr-FR" dirty="0" smtClean="0"/>
              <a:t>d'</a:t>
            </a:r>
            <a:r>
              <a:rPr lang="fr-FR" i="1" dirty="0" smtClean="0"/>
              <a:t>output ; </a:t>
            </a:r>
          </a:p>
          <a:p>
            <a:r>
              <a:rPr lang="fr-FR" i="1" dirty="0"/>
              <a:t>L</a:t>
            </a:r>
            <a:r>
              <a:rPr lang="fr-FR" dirty="0" smtClean="0"/>
              <a:t>es coûts </a:t>
            </a:r>
            <a:r>
              <a:rPr lang="fr-FR" dirty="0"/>
              <a:t>moyens sont la somme des couts fixes moyens et des </a:t>
            </a:r>
            <a:r>
              <a:rPr lang="fr-FR" dirty="0" smtClean="0"/>
              <a:t>coûts variables </a:t>
            </a:r>
            <a:r>
              <a:rPr lang="fr-FR" dirty="0"/>
              <a:t>moyens, la courbe des </a:t>
            </a:r>
            <a:r>
              <a:rPr lang="fr-FR" dirty="0" smtClean="0"/>
              <a:t>coûts </a:t>
            </a:r>
            <a:r>
              <a:rPr lang="fr-FR" dirty="0"/>
              <a:t>moyens a une forme en </a:t>
            </a:r>
            <a:r>
              <a:rPr lang="fr-FR" dirty="0" smtClean="0"/>
              <a:t>U ; </a:t>
            </a:r>
          </a:p>
          <a:p>
            <a:r>
              <a:rPr lang="fr-FR" dirty="0" smtClean="0"/>
              <a:t>Les coûts </a:t>
            </a:r>
            <a:r>
              <a:rPr lang="fr-FR" dirty="0"/>
              <a:t>marginaux sont </a:t>
            </a:r>
            <a:r>
              <a:rPr lang="fr-FR" dirty="0" smtClean="0"/>
              <a:t>égaux </a:t>
            </a:r>
            <a:r>
              <a:rPr lang="fr-FR" dirty="0"/>
              <a:t>aux </a:t>
            </a:r>
            <a:r>
              <a:rPr lang="fr-FR" dirty="0" smtClean="0"/>
              <a:t>coûts </a:t>
            </a:r>
            <a:r>
              <a:rPr lang="fr-FR" dirty="0"/>
              <a:t>moyens et aux </a:t>
            </a:r>
            <a:r>
              <a:rPr lang="fr-FR" dirty="0" smtClean="0"/>
              <a:t>coûts variables </a:t>
            </a:r>
            <a:r>
              <a:rPr lang="fr-FR" dirty="0"/>
              <a:t>moyens </a:t>
            </a:r>
            <a:r>
              <a:rPr lang="fr-FR" b="1" dirty="0"/>
              <a:t>quand ceux-ci sont </a:t>
            </a:r>
            <a:r>
              <a:rPr lang="fr-FR" b="1" dirty="0" smtClean="0"/>
              <a:t>minimums ;</a:t>
            </a:r>
          </a:p>
          <a:p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dirty="0" smtClean="0"/>
              <a:t>coûts </a:t>
            </a:r>
            <a:r>
              <a:rPr lang="fr-FR" dirty="0"/>
              <a:t>marginaux sont inferieurs (</a:t>
            </a:r>
            <a:r>
              <a:rPr lang="fr-FR" dirty="0" smtClean="0"/>
              <a:t>supérieurs</a:t>
            </a:r>
            <a:r>
              <a:rPr lang="fr-FR" dirty="0"/>
              <a:t>) aux </a:t>
            </a:r>
            <a:r>
              <a:rPr lang="fr-FR" dirty="0" smtClean="0"/>
              <a:t>coûts </a:t>
            </a:r>
            <a:r>
              <a:rPr lang="fr-FR" dirty="0"/>
              <a:t>moyens </a:t>
            </a:r>
            <a:r>
              <a:rPr lang="fr-FR" dirty="0" smtClean="0"/>
              <a:t>et aux coûts </a:t>
            </a:r>
            <a:r>
              <a:rPr lang="fr-FR" dirty="0"/>
              <a:t>variables </a:t>
            </a:r>
            <a:r>
              <a:rPr lang="fr-FR" dirty="0" smtClean="0"/>
              <a:t>moyens </a:t>
            </a:r>
            <a:r>
              <a:rPr lang="fr-FR" dirty="0"/>
              <a:t>quand ceux-ci sont </a:t>
            </a:r>
            <a:r>
              <a:rPr lang="fr-FR" dirty="0" smtClean="0"/>
              <a:t>décroissant </a:t>
            </a:r>
            <a:r>
              <a:rPr lang="fr-FR" dirty="0"/>
              <a:t>(</a:t>
            </a:r>
            <a:r>
              <a:rPr lang="fr-FR" dirty="0" smtClean="0"/>
              <a:t>croissants) avec </a:t>
            </a:r>
            <a:r>
              <a:rPr lang="fr-FR" dirty="0"/>
              <a:t>le niveau </a:t>
            </a:r>
            <a:r>
              <a:rPr lang="fr-FR" dirty="0" smtClean="0"/>
              <a:t>d'output ;</a:t>
            </a:r>
          </a:p>
          <a:p>
            <a:r>
              <a:rPr lang="fr-FR" dirty="0" smtClean="0"/>
              <a:t>La </a:t>
            </a:r>
            <a:r>
              <a:rPr lang="fr-FR" dirty="0"/>
              <a:t>courbe des </a:t>
            </a:r>
            <a:r>
              <a:rPr lang="fr-FR" dirty="0" smtClean="0"/>
              <a:t>coûts </a:t>
            </a:r>
            <a:r>
              <a:rPr lang="fr-FR" dirty="0"/>
              <a:t>moyens </a:t>
            </a:r>
            <a:r>
              <a:rPr lang="fr-FR" dirty="0" smtClean="0"/>
              <a:t>à long </a:t>
            </a:r>
            <a:r>
              <a:rPr lang="fr-FR" dirty="0"/>
              <a:t>terme est la courbe </a:t>
            </a:r>
            <a:r>
              <a:rPr lang="fr-FR" dirty="0" smtClean="0"/>
              <a:t>enveloppe inferieure </a:t>
            </a:r>
            <a:r>
              <a:rPr lang="fr-FR" dirty="0"/>
              <a:t>des </a:t>
            </a:r>
            <a:r>
              <a:rPr lang="fr-FR" dirty="0" smtClean="0"/>
              <a:t>courbes de coûts moyens à </a:t>
            </a:r>
            <a:r>
              <a:rPr lang="fr-FR" dirty="0"/>
              <a:t>court terme</a:t>
            </a:r>
          </a:p>
        </p:txBody>
      </p:sp>
    </p:spTree>
    <p:extLst>
      <p:ext uri="{BB962C8B-B14F-4D97-AF65-F5344CB8AC3E}">
        <p14:creationId xmlns:p14="http://schemas.microsoft.com/office/powerpoint/2010/main" val="51133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6522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121825"/>
              </p:ext>
            </p:extLst>
          </p:nvPr>
        </p:nvGraphicFramePr>
        <p:xfrm>
          <a:off x="251520" y="1556792"/>
          <a:ext cx="9107780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8" imgW="7022880" imgH="3924000" progId="Equation.3">
                  <p:embed/>
                </p:oleObj>
              </mc:Choice>
              <mc:Fallback>
                <p:oleObj name="Equation" r:id="rId8" imgW="7022880" imgH="392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1556792"/>
                        <a:ext cx="9107780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354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469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Exemples de fonction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dirty="0"/>
              <a:t>Soit la fonction de </a:t>
            </a:r>
            <a:r>
              <a:rPr lang="fr-FR" dirty="0" smtClean="0"/>
              <a:t>production</a:t>
            </a:r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: </a:t>
            </a:r>
            <a:r>
              <a:rPr lang="fr-FR" sz="7200" dirty="0"/>
              <a:t>Q = </a:t>
            </a:r>
            <a:r>
              <a:rPr lang="fr-FR" sz="7200" dirty="0" smtClean="0"/>
              <a:t>6 </a:t>
            </a:r>
            <a:r>
              <a:rPr lang="fr-FR" sz="7200" dirty="0"/>
              <a:t>+ </a:t>
            </a:r>
            <a:r>
              <a:rPr lang="fr-FR" sz="7200" dirty="0" smtClean="0"/>
              <a:t>2L</a:t>
            </a:r>
          </a:p>
          <a:p>
            <a:pPr lvl="0"/>
            <a:endParaRPr lang="fr-FR" sz="7200" dirty="0"/>
          </a:p>
          <a:p>
            <a:pPr lvl="0"/>
            <a:endParaRPr lang="fr-FR" sz="7200" dirty="0"/>
          </a:p>
          <a:p>
            <a:pPr lvl="0"/>
            <a:r>
              <a:rPr lang="fr-FR" dirty="0"/>
              <a:t>Il est possible d’avoir une production positive avec un des deux facteurs nuls (facteurs de production substituables)</a:t>
            </a:r>
          </a:p>
          <a:p>
            <a:pPr lvl="0"/>
            <a:r>
              <a:rPr lang="fr-FR" dirty="0"/>
              <a:t>Soit la fonction de production: Q = 3K.L</a:t>
            </a:r>
          </a:p>
          <a:p>
            <a:pPr lvl="0"/>
            <a:r>
              <a:rPr lang="fr-FR" dirty="0"/>
              <a:t>Si on diminue un des deux facteurs, il est nécessaire d’augmenter l’autre pour avoir une production identique.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2987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76899"/>
              </p:ext>
            </p:extLst>
          </p:nvPr>
        </p:nvGraphicFramePr>
        <p:xfrm>
          <a:off x="251520" y="1988841"/>
          <a:ext cx="8784976" cy="272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8" imgW="3124080" imgH="1066680" progId="Equation.3">
                  <p:embed/>
                </p:oleObj>
              </mc:Choice>
              <mc:Fallback>
                <p:oleObj name="Equation" r:id="rId8" imgW="3124080" imgH="1066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1988841"/>
                        <a:ext cx="8784976" cy="272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21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990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3 (1/4)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29676"/>
              </p:ext>
            </p:extLst>
          </p:nvPr>
        </p:nvGraphicFramePr>
        <p:xfrm>
          <a:off x="539552" y="1772816"/>
          <a:ext cx="860444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8" imgW="5613120" imgH="2628720" progId="Equation.3">
                  <p:embed/>
                </p:oleObj>
              </mc:Choice>
              <mc:Fallback>
                <p:oleObj name="Equation" r:id="rId8" imgW="5613120" imgH="2628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604448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37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723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3 (2/4)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630"/>
              </p:ext>
            </p:extLst>
          </p:nvPr>
        </p:nvGraphicFramePr>
        <p:xfrm>
          <a:off x="323528" y="1988840"/>
          <a:ext cx="2304256" cy="471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8" imgW="1473120" imgH="3098520" progId="Equation.3">
                  <p:embed/>
                </p:oleObj>
              </mc:Choice>
              <mc:Fallback>
                <p:oleObj name="Equation" r:id="rId8" imgW="1473120" imgH="3098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1988840"/>
                        <a:ext cx="2304256" cy="4717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58507"/>
              </p:ext>
            </p:extLst>
          </p:nvPr>
        </p:nvGraphicFramePr>
        <p:xfrm>
          <a:off x="3131840" y="1840706"/>
          <a:ext cx="2880320" cy="501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477800"/>
              </p:ext>
            </p:extLst>
          </p:nvPr>
        </p:nvGraphicFramePr>
        <p:xfrm>
          <a:off x="5868144" y="1988840"/>
          <a:ext cx="3096344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13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94450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3 (3/4)</a:t>
            </a:r>
            <a:endParaRPr lang="fr-F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19042"/>
              </p:ext>
            </p:extLst>
          </p:nvPr>
        </p:nvGraphicFramePr>
        <p:xfrm>
          <a:off x="4502150" y="3295650"/>
          <a:ext cx="139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8" imgW="139680" imgH="266400" progId="Equation.3">
                  <p:embed/>
                </p:oleObj>
              </mc:Choice>
              <mc:Fallback>
                <p:oleObj name="Equation" r:id="rId8" imgW="13968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2150" y="3295650"/>
                        <a:ext cx="139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52094"/>
              </p:ext>
            </p:extLst>
          </p:nvPr>
        </p:nvGraphicFramePr>
        <p:xfrm>
          <a:off x="395536" y="1700808"/>
          <a:ext cx="8424936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10" imgW="7175160" imgH="3911400" progId="Equation.3">
                  <p:embed/>
                </p:oleObj>
              </mc:Choice>
              <mc:Fallback>
                <p:oleObj name="Equation" r:id="rId10" imgW="7175160" imgH="391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424936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20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1548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3 (4/4)</a:t>
            </a:r>
            <a:endParaRPr lang="fr-F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20535"/>
              </p:ext>
            </p:extLst>
          </p:nvPr>
        </p:nvGraphicFramePr>
        <p:xfrm>
          <a:off x="323528" y="2132856"/>
          <a:ext cx="867645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Équation" r:id="rId8" imgW="5067000" imgH="2082600" progId="Equation.3">
                  <p:embed/>
                </p:oleObj>
              </mc:Choice>
              <mc:Fallback>
                <p:oleObj name="Équation" r:id="rId8" imgW="5067000" imgH="20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2132856"/>
                        <a:ext cx="8676456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66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75675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4 (1/2)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504670"/>
              </p:ext>
            </p:extLst>
          </p:nvPr>
        </p:nvGraphicFramePr>
        <p:xfrm>
          <a:off x="107504" y="2132856"/>
          <a:ext cx="8712968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8" imgW="4965480" imgH="2361960" progId="Equation.3">
                  <p:embed/>
                </p:oleObj>
              </mc:Choice>
              <mc:Fallback>
                <p:oleObj name="Equation" r:id="rId8" imgW="4965480" imgH="236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4" y="2132856"/>
                        <a:ext cx="8712968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8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8482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4 (2/2)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3148"/>
              </p:ext>
            </p:extLst>
          </p:nvPr>
        </p:nvGraphicFramePr>
        <p:xfrm>
          <a:off x="395536" y="1988840"/>
          <a:ext cx="8280920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8" imgW="7594560" imgH="3200400" progId="Equation.3">
                  <p:embed/>
                </p:oleObj>
              </mc:Choice>
              <mc:Fallback>
                <p:oleObj name="Equation" r:id="rId8" imgW="7594560" imgH="320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1988840"/>
                        <a:ext cx="8280920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58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73451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38247"/>
              </p:ext>
            </p:extLst>
          </p:nvPr>
        </p:nvGraphicFramePr>
        <p:xfrm>
          <a:off x="611560" y="1988840"/>
          <a:ext cx="8064896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8" imgW="4787640" imgH="2692080" progId="Equation.3">
                  <p:embed/>
                </p:oleObj>
              </mc:Choice>
              <mc:Fallback>
                <p:oleObj name="Equation" r:id="rId8" imgW="4787640" imgH="269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560" y="1988840"/>
                        <a:ext cx="8064896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238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79285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Exercice 5 (1/5)</a:t>
            </a:r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96747"/>
              </p:ext>
            </p:extLst>
          </p:nvPr>
        </p:nvGraphicFramePr>
        <p:xfrm>
          <a:off x="539552" y="1955800"/>
          <a:ext cx="8136904" cy="449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8" imgW="4584600" imgH="2946240" progId="Equation.3">
                  <p:embed/>
                </p:oleObj>
              </mc:Choice>
              <mc:Fallback>
                <p:oleObj name="Equation" r:id="rId8" imgW="4584600" imgH="2946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1955800"/>
                        <a:ext cx="8136904" cy="449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86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762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Exercice 5 </a:t>
            </a:r>
            <a:r>
              <a:rPr lang="fr-FR" dirty="0" smtClean="0"/>
              <a:t>(2/5</a:t>
            </a:r>
            <a:r>
              <a:rPr lang="fr-FR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52927"/>
              </p:ext>
            </p:extLst>
          </p:nvPr>
        </p:nvGraphicFramePr>
        <p:xfrm>
          <a:off x="539750" y="1556792"/>
          <a:ext cx="8135938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8" imgW="5715000" imgH="4127400" progId="Equation.3">
                  <p:embed/>
                </p:oleObj>
              </mc:Choice>
              <mc:Fallback>
                <p:oleObj name="Equation" r:id="rId8" imgW="5715000" imgH="412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750" y="1556792"/>
                        <a:ext cx="8135938" cy="530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3511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>
                <a:solidFill>
                  <a:srgbClr val="0E0076"/>
                </a:solidFill>
              </a:rPr>
              <a:t>Court </a:t>
            </a:r>
            <a:r>
              <a:rPr lang="en-US" sz="3500" b="1" dirty="0" err="1">
                <a:solidFill>
                  <a:srgbClr val="0E0076"/>
                </a:solidFill>
              </a:rPr>
              <a:t>terme</a:t>
            </a:r>
            <a:r>
              <a:rPr lang="en-US" sz="3500" b="1" dirty="0">
                <a:solidFill>
                  <a:srgbClr val="0E0076"/>
                </a:solidFill>
              </a:rPr>
              <a:t> versus long </a:t>
            </a:r>
            <a:r>
              <a:rPr lang="en-US" sz="3500" b="1" dirty="0" err="1">
                <a:solidFill>
                  <a:srgbClr val="0E0076"/>
                </a:solidFill>
              </a:rPr>
              <a:t>terme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Différenciation entre le long terme et le court terme via les facteurs de production.</a:t>
            </a:r>
          </a:p>
          <a:p>
            <a:pPr lvl="0"/>
            <a:r>
              <a:rPr lang="fr-FR" dirty="0"/>
              <a:t>Il est plus facile d’ajuster les niveaux des 2 inputs à long terme qu’à court terme</a:t>
            </a:r>
          </a:p>
          <a:p>
            <a:pPr lvl="0"/>
            <a:r>
              <a:rPr lang="fr-FR" dirty="0"/>
              <a:t>Le court terme décrit une période où seulement 1 des 2 inputs peut varier, l’autre reste fixé.</a:t>
            </a:r>
          </a:p>
          <a:p>
            <a:pPr lvl="0"/>
            <a:r>
              <a:rPr lang="fr-FR" dirty="0"/>
              <a:t>Habituellement, seul le facteur travail peut varier à court terme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872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 Exercice 5 </a:t>
            </a:r>
            <a:r>
              <a:rPr lang="fr-FR" dirty="0" smtClean="0"/>
              <a:t>(3/5</a:t>
            </a:r>
            <a:r>
              <a:rPr lang="fr-FR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97341"/>
              </p:ext>
            </p:extLst>
          </p:nvPr>
        </p:nvGraphicFramePr>
        <p:xfrm>
          <a:off x="467544" y="2276872"/>
          <a:ext cx="813690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8" imgW="6260760" imgH="2057400" progId="Equation.3">
                  <p:embed/>
                </p:oleObj>
              </mc:Choice>
              <mc:Fallback>
                <p:oleObj name="Equation" r:id="rId8" imgW="6260760" imgH="205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7544" y="2276872"/>
                        <a:ext cx="8136904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002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351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4704" y="0"/>
            <a:ext cx="1594520" cy="939784"/>
          </a:xfrm>
        </p:spPr>
        <p:txBody>
          <a:bodyPr>
            <a:normAutofit fontScale="90000"/>
          </a:bodyPr>
          <a:lstStyle/>
          <a:p>
            <a:r>
              <a:rPr lang="fr-FR" dirty="0"/>
              <a:t>Solution Exercice 5 </a:t>
            </a:r>
            <a:r>
              <a:rPr lang="fr-FR" dirty="0" smtClean="0"/>
              <a:t>(4/5</a:t>
            </a:r>
            <a:r>
              <a:rPr lang="fr-FR" dirty="0"/>
              <a:t>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89989"/>
              </p:ext>
            </p:extLst>
          </p:nvPr>
        </p:nvGraphicFramePr>
        <p:xfrm>
          <a:off x="0" y="1484784"/>
          <a:ext cx="269979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34709"/>
              </p:ext>
            </p:extLst>
          </p:nvPr>
        </p:nvGraphicFramePr>
        <p:xfrm>
          <a:off x="0" y="4005064"/>
          <a:ext cx="2699792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260648"/>
                <a:ext cx="6336704" cy="6445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300" dirty="0" smtClean="0"/>
                  <a:t>Nous remarquons que la fonction de Cm est une droite. Son minimum est atteint au point de  coordonnées (0,2).</a:t>
                </a:r>
              </a:p>
              <a:p>
                <a:r>
                  <a:rPr lang="fr-FR" sz="2300" dirty="0" smtClean="0"/>
                  <a:t>De plus, le Cm est strictement croissant quand Q&gt;2</a:t>
                </a:r>
              </a:p>
              <a:p>
                <a:r>
                  <a:rPr lang="fr-FR" sz="2300" dirty="0" smtClean="0"/>
                  <a:t>La fonction de CM quant à elle, a une forme en U.</a:t>
                </a:r>
              </a:p>
              <a:p>
                <a:r>
                  <a:rPr lang="fr-FR" sz="2300" dirty="0" smtClean="0"/>
                  <a:t>Elle est décroissante jusqu’au point de coordonnées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3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3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3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2300" b="0" i="1" smtClean="0">
                        <a:latin typeface="Cambria Math"/>
                      </a:rPr>
                      <m:t> ;2(1+</m:t>
                    </m:r>
                    <m:rad>
                      <m:radPr>
                        <m:degHide m:val="on"/>
                        <m:ctrlPr>
                          <a:rPr lang="fr-FR" sz="2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3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2300" dirty="0" smtClean="0"/>
                  <a:t>) ), et est croissante dès lors que  Q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3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3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fr-FR" sz="2300" i="1">
                        <a:latin typeface="Cambria Math"/>
                      </a:rPr>
                      <m:t> </m:t>
                    </m:r>
                  </m:oMath>
                </a14:m>
                <a:endParaRPr lang="fr-FR" sz="2300" dirty="0" smtClean="0"/>
              </a:p>
              <a:p>
                <a:r>
                  <a:rPr lang="fr-FR" sz="2300" dirty="0" smtClean="0"/>
                  <a:t>De plus, le Cm coupe le CM en son minimum.</a:t>
                </a:r>
              </a:p>
              <a:p>
                <a:r>
                  <a:rPr lang="fr-FR" sz="2300" dirty="0" smtClean="0"/>
                  <a:t>Enfin, la fonction de coût total est strictement croissante : nous sommes dans la phase des coûts croissants qui correspond en fait à la phase des rendements décroissants.</a:t>
                </a:r>
              </a:p>
              <a:p>
                <a:r>
                  <a:rPr lang="fr-FR" sz="2300" dirty="0" smtClean="0"/>
                  <a:t>Toutefois, on note que dès que le coût total et le coût marginal ont une allure exponentielle, les coûts deviennent infinis et les rendements deviennent négatifs.</a:t>
                </a:r>
                <a:endParaRPr lang="fr-FR" sz="2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0648"/>
                <a:ext cx="6336704" cy="6445995"/>
              </a:xfrm>
              <a:prstGeom prst="rect">
                <a:avLst/>
              </a:prstGeom>
              <a:blipFill rotWithShape="0">
                <a:blip r:embed="rId10"/>
                <a:stretch>
                  <a:fillRect l="-1444" t="-757" r="-2310" b="-1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148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3605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Solution Exercice 5 </a:t>
            </a:r>
            <a:r>
              <a:rPr lang="fr-FR" smtClean="0"/>
              <a:t>(5/5</a:t>
            </a:r>
            <a:r>
              <a:rPr lang="fr-FR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95285"/>
              </p:ext>
            </p:extLst>
          </p:nvPr>
        </p:nvGraphicFramePr>
        <p:xfrm>
          <a:off x="395536" y="1628800"/>
          <a:ext cx="8208912" cy="52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8" imgW="5155920" imgH="3555720" progId="Equation.3">
                  <p:embed/>
                </p:oleObj>
              </mc:Choice>
              <mc:Fallback>
                <p:oleObj name="Equation" r:id="rId8" imgW="5155920" imgH="3555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52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88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91225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Variabilité des facteurs de production dans le temps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fr-FR" dirty="0"/>
              <a:t>Exemple: un nouveau restaurant a beaucoup plus de succès que </a:t>
            </a:r>
            <a:r>
              <a:rPr lang="fr-FR" dirty="0" smtClean="0"/>
              <a:t>prévu : </a:t>
            </a:r>
            <a:r>
              <a:rPr lang="fr-FR" b="1" dirty="0" smtClean="0"/>
              <a:t>Quels </a:t>
            </a:r>
            <a:r>
              <a:rPr lang="fr-FR" b="1" dirty="0"/>
              <a:t>sont les choix pour le responsable</a:t>
            </a:r>
            <a:r>
              <a:rPr lang="fr-FR" b="1" dirty="0" smtClean="0"/>
              <a:t>?</a:t>
            </a:r>
          </a:p>
          <a:p>
            <a:endParaRPr lang="fr-FR" dirty="0"/>
          </a:p>
          <a:p>
            <a:pPr lvl="0"/>
            <a:r>
              <a:rPr lang="fr-FR" b="1" dirty="0"/>
              <a:t>…à court terme </a:t>
            </a:r>
            <a:r>
              <a:rPr lang="fr-FR" dirty="0" smtClean="0"/>
              <a:t>(semaines/mois </a:t>
            </a:r>
            <a:r>
              <a:rPr lang="fr-FR" dirty="0"/>
              <a:t>suivantes</a:t>
            </a:r>
            <a:r>
              <a:rPr lang="fr-FR" dirty="0" smtClean="0"/>
              <a:t>) : </a:t>
            </a:r>
            <a:r>
              <a:rPr lang="fr-FR" dirty="0"/>
              <a:t>Embaucher de nouveaux serveurs, cuisiniers…</a:t>
            </a:r>
          </a:p>
          <a:p>
            <a:pPr>
              <a:buNone/>
            </a:pPr>
            <a:endParaRPr lang="fr-FR" dirty="0"/>
          </a:p>
          <a:p>
            <a:pPr lvl="0"/>
            <a:r>
              <a:rPr lang="fr-FR" b="1" dirty="0"/>
              <a:t>…à long terme </a:t>
            </a:r>
            <a:r>
              <a:rPr lang="fr-FR" dirty="0"/>
              <a:t>(les années suivantes</a:t>
            </a:r>
            <a:r>
              <a:rPr lang="fr-FR" dirty="0" smtClean="0"/>
              <a:t>) :</a:t>
            </a:r>
            <a:endParaRPr lang="fr-FR" dirty="0"/>
          </a:p>
          <a:p>
            <a:pPr>
              <a:buNone/>
            </a:pPr>
            <a:r>
              <a:rPr lang="fr-FR" dirty="0" smtClean="0"/>
              <a:t>	Agrandissement </a:t>
            </a:r>
            <a:r>
              <a:rPr lang="fr-FR" dirty="0"/>
              <a:t>des locaux, ouverture d’un second restaurant…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98340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3500" b="1" kern="1200" dirty="0">
                <a:solidFill>
                  <a:srgbClr val="0E0076"/>
                </a:solidFill>
                <a:latin typeface="+mj-lt"/>
                <a:ea typeface="+mj-ea"/>
                <a:cs typeface="+mj-cs"/>
              </a:rPr>
              <a:t>I La production avec un </a:t>
            </a:r>
            <a:r>
              <a:rPr lang="en-US" sz="3500" b="1" kern="1200" dirty="0" err="1">
                <a:solidFill>
                  <a:srgbClr val="0E0076"/>
                </a:solidFill>
                <a:latin typeface="+mj-lt"/>
                <a:ea typeface="+mj-ea"/>
                <a:cs typeface="+mj-cs"/>
              </a:rPr>
              <a:t>seul</a:t>
            </a:r>
            <a:r>
              <a:rPr lang="en-US" sz="3500" b="1" kern="1200" dirty="0">
                <a:solidFill>
                  <a:srgbClr val="0E007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b="1" kern="1200" dirty="0" err="1">
                <a:solidFill>
                  <a:srgbClr val="0E0076"/>
                </a:solidFill>
                <a:latin typeface="+mj-lt"/>
                <a:ea typeface="+mj-ea"/>
                <a:cs typeface="+mj-cs"/>
              </a:rPr>
              <a:t>facteur</a:t>
            </a:r>
            <a:r>
              <a:rPr lang="en-US" sz="3500" b="1" kern="1200" dirty="0">
                <a:solidFill>
                  <a:srgbClr val="0E0076"/>
                </a:solidFill>
                <a:latin typeface="+mj-lt"/>
                <a:ea typeface="+mj-ea"/>
                <a:cs typeface="+mj-cs"/>
              </a:rPr>
              <a:t> variable</a:t>
            </a:r>
            <a:endParaRPr lang="fr-FR" sz="3500" b="1" kern="1200" dirty="0">
              <a:solidFill>
                <a:srgbClr val="0E007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fr-FR" sz="2300" dirty="0"/>
              <a:t>Lorsque K est fixé, la seule manière d’augmenter la production = accroître l’utilisation du facteur </a:t>
            </a:r>
            <a:r>
              <a:rPr lang="fr-FR" sz="2300" dirty="0" smtClean="0"/>
              <a:t>travail </a:t>
            </a:r>
          </a:p>
          <a:p>
            <a:pPr marL="342900" lvl="2" indent="-342900"/>
            <a:r>
              <a:rPr lang="fr-FR" sz="2300" dirty="0" smtClean="0"/>
              <a:t>Analyse </a:t>
            </a:r>
            <a:r>
              <a:rPr lang="fr-FR" sz="2300" dirty="0"/>
              <a:t>coût-avantage (arbitrage): l’entreprise doit comparer le coût d’achat de l’input avec le bénéfice qu’il va en retirer.</a:t>
            </a:r>
          </a:p>
          <a:p>
            <a:pPr marL="342900" lvl="2" indent="-342900"/>
            <a:r>
              <a:rPr lang="fr-FR" sz="2300" dirty="0"/>
              <a:t>Nécessaire de connaître l’augmentation (si c’est bien le cas!) de l’output q lorsque L augmente pour prendre la décision.</a:t>
            </a:r>
          </a:p>
          <a:p>
            <a:pPr marL="342900" lvl="2" indent="-342900"/>
            <a:r>
              <a:rPr lang="fr-FR" sz="2300" dirty="0"/>
              <a:t>Exemple: production mensuelles d’une usine de meubles. L’équipement est non ajustable</a:t>
            </a:r>
            <a:r>
              <a:rPr lang="fr-FR" sz="2300" b="1" dirty="0"/>
              <a:t> </a:t>
            </a:r>
            <a:r>
              <a:rPr lang="fr-FR" sz="2300" b="1" dirty="0" smtClean="0"/>
              <a:t>&gt;&gt; </a:t>
            </a:r>
            <a:r>
              <a:rPr lang="fr-FR" sz="2300" dirty="0" smtClean="0"/>
              <a:t>embauche </a:t>
            </a:r>
            <a:r>
              <a:rPr lang="fr-FR" sz="2300" dirty="0"/>
              <a:t>d’ouvriers supplémentaires pour répondre à la demande.</a:t>
            </a:r>
          </a:p>
          <a:p>
            <a:endParaRPr lang="fr-FR" sz="23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70930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Productivité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 et </a:t>
            </a:r>
            <a:r>
              <a:rPr lang="en-US" dirty="0" err="1"/>
              <a:t>marginale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0000" lvl="4" indent="0">
              <a:buFont typeface="Arial" pitchFamily="34" charset="0"/>
              <a:buChar char="•"/>
            </a:pPr>
            <a:r>
              <a:rPr lang="fr-FR" sz="2400" dirty="0"/>
              <a:t>La contribution du facteur travail au processus de production peut être appréciée en moyenne ou bien à la </a:t>
            </a:r>
            <a:r>
              <a:rPr lang="fr-FR" sz="2400" dirty="0" smtClean="0"/>
              <a:t>marge.</a:t>
            </a:r>
          </a:p>
          <a:p>
            <a:pPr marL="540000" lvl="4" indent="0">
              <a:buFont typeface="Arial" pitchFamily="34" charset="0"/>
              <a:buChar char="•"/>
            </a:pPr>
            <a:r>
              <a:rPr lang="fr-FR" sz="2400" dirty="0" smtClean="0"/>
              <a:t>Productivité </a:t>
            </a:r>
            <a:r>
              <a:rPr lang="fr-FR" sz="2400" dirty="0"/>
              <a:t>moyenne = quantité de biens produite par unité d’input de travail. </a:t>
            </a:r>
            <a:r>
              <a:rPr lang="en-US" sz="2400" dirty="0" err="1"/>
              <a:t>Cela</a:t>
            </a:r>
            <a:r>
              <a:rPr lang="en-US" sz="2400" dirty="0"/>
              <a:t> </a:t>
            </a:r>
            <a:r>
              <a:rPr lang="en-US" sz="2400" dirty="0" err="1"/>
              <a:t>représente</a:t>
            </a:r>
            <a:r>
              <a:rPr lang="en-US" sz="2400" dirty="0"/>
              <a:t> la </a:t>
            </a:r>
            <a:r>
              <a:rPr lang="en-US" sz="2400" dirty="0" err="1"/>
              <a:t>productivité</a:t>
            </a:r>
            <a:r>
              <a:rPr lang="en-US" sz="2400" dirty="0"/>
              <a:t> de </a:t>
            </a:r>
            <a:r>
              <a:rPr lang="en-US" sz="2400" dirty="0" err="1"/>
              <a:t>chaque</a:t>
            </a:r>
            <a:r>
              <a:rPr lang="en-US" sz="2400" dirty="0"/>
              <a:t> </a:t>
            </a:r>
            <a:r>
              <a:rPr lang="en-US" sz="2400" dirty="0" err="1" smtClean="0"/>
              <a:t>travailleur</a:t>
            </a:r>
            <a:r>
              <a:rPr lang="en-US" sz="2400" dirty="0" smtClean="0"/>
              <a:t>.</a:t>
            </a:r>
          </a:p>
          <a:p>
            <a:pPr marL="540000" lvl="4" indent="0">
              <a:buFont typeface="Arial" pitchFamily="34" charset="0"/>
              <a:buChar char="•"/>
            </a:pPr>
            <a:r>
              <a:rPr lang="fr-FR" sz="2400" dirty="0" smtClean="0"/>
              <a:t>Productivité </a:t>
            </a:r>
            <a:r>
              <a:rPr lang="fr-FR" sz="2400" dirty="0"/>
              <a:t>marginale = quantité supplémentaire produite résultant de l’augmentation d’une unité supplémentaire d’input de travail. </a:t>
            </a:r>
            <a:r>
              <a:rPr lang="en-US" sz="2400" dirty="0" err="1"/>
              <a:t>Cela</a:t>
            </a:r>
            <a:r>
              <a:rPr lang="en-US" sz="2400" dirty="0"/>
              <a:t>  </a:t>
            </a:r>
            <a:r>
              <a:rPr lang="en-US" sz="2400" dirty="0" err="1"/>
              <a:t>représente</a:t>
            </a:r>
            <a:r>
              <a:rPr lang="en-US" sz="2400" dirty="0"/>
              <a:t> la </a:t>
            </a:r>
            <a:r>
              <a:rPr lang="en-US" sz="2400" dirty="0" err="1"/>
              <a:t>productivité</a:t>
            </a:r>
            <a:r>
              <a:rPr lang="en-US" sz="2400" dirty="0"/>
              <a:t> du dernier </a:t>
            </a:r>
            <a:r>
              <a:rPr lang="en-US" sz="2400" dirty="0" err="1"/>
              <a:t>travailleur</a:t>
            </a:r>
            <a:r>
              <a:rPr lang="en-US" sz="2400" dirty="0"/>
              <a:t>.</a:t>
            </a:r>
            <a:endParaRPr lang="fr-FR" sz="24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13227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7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Productivité</a:t>
            </a:r>
            <a:r>
              <a:rPr lang="en-US" dirty="0"/>
              <a:t> </a:t>
            </a:r>
            <a:r>
              <a:rPr lang="en-US" dirty="0" err="1"/>
              <a:t>moyenne</a:t>
            </a:r>
            <a:r>
              <a:rPr lang="en-US" dirty="0"/>
              <a:t> et </a:t>
            </a:r>
            <a:r>
              <a:rPr lang="en-US" dirty="0" err="1"/>
              <a:t>marginale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Productivité moyenne du travail = Production /	nombre d’unités de travail</a:t>
            </a:r>
          </a:p>
          <a:p>
            <a:pPr algn="ctr">
              <a:buNone/>
            </a:pPr>
            <a:r>
              <a:rPr lang="en-US" dirty="0"/>
              <a:t>PML = q/L</a:t>
            </a:r>
            <a:endParaRPr lang="fr-FR" dirty="0"/>
          </a:p>
          <a:p>
            <a:pPr lvl="0"/>
            <a:r>
              <a:rPr lang="fr-FR" dirty="0"/>
              <a:t>Productivité marginale = variation de la production / variation de la quantité de travail</a:t>
            </a:r>
          </a:p>
          <a:p>
            <a:pPr algn="ctr">
              <a:buNone/>
            </a:pPr>
            <a:r>
              <a:rPr lang="en-US" dirty="0" err="1"/>
              <a:t>PmL</a:t>
            </a:r>
            <a:r>
              <a:rPr lang="en-US" dirty="0"/>
              <a:t> =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dL</a:t>
            </a:r>
            <a:endParaRPr lang="fr-FR" dirty="0"/>
          </a:p>
          <a:p>
            <a:pPr lvl="0"/>
            <a:r>
              <a:rPr lang="fr-FR" dirty="0"/>
              <a:t>La décision optimale de l’entreprise correspond au point d’intersection des courbes de productivité moyenne et marginale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1373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Définition</a:t>
            </a:r>
            <a:r>
              <a:rPr lang="en-US" dirty="0"/>
              <a:t> </a:t>
            </a:r>
            <a:r>
              <a:rPr lang="en-US" dirty="0" err="1"/>
              <a:t>PmL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5" indent="-342900"/>
            <a:r>
              <a:rPr lang="en-US" sz="2800" b="1" dirty="0" err="1" smtClean="0">
                <a:latin typeface="Georgia" pitchFamily="18" charset="0"/>
              </a:rPr>
              <a:t>Productivité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 smtClean="0">
                <a:latin typeface="Georgia" pitchFamily="18" charset="0"/>
              </a:rPr>
              <a:t>Marginale</a:t>
            </a:r>
            <a:r>
              <a:rPr lang="en-US" sz="2800" b="1" dirty="0" smtClean="0">
                <a:latin typeface="Georgia" pitchFamily="18" charset="0"/>
              </a:rPr>
              <a:t> du travail : </a:t>
            </a:r>
            <a:r>
              <a:rPr lang="en-US" sz="2800" b="1" dirty="0" err="1" smtClean="0">
                <a:latin typeface="Georgia" pitchFamily="18" charset="0"/>
              </a:rPr>
              <a:t>PmL</a:t>
            </a:r>
            <a:endParaRPr lang="fr-FR" sz="2800" b="1" dirty="0" smtClean="0">
              <a:latin typeface="Georgia" pitchFamily="18" charset="0"/>
            </a:endParaRPr>
          </a:p>
          <a:p>
            <a:pPr>
              <a:buNone/>
            </a:pPr>
            <a:endParaRPr lang="fr-FR" i="1" dirty="0" smtClean="0"/>
          </a:p>
          <a:p>
            <a:pPr indent="0">
              <a:buNone/>
            </a:pPr>
            <a:r>
              <a:rPr lang="fr-FR" i="1" dirty="0" smtClean="0"/>
              <a:t>Supplément </a:t>
            </a:r>
            <a:r>
              <a:rPr lang="fr-FR" i="1" dirty="0"/>
              <a:t>de production induit par l’augmentation d’un travailleur supplémentaire</a:t>
            </a:r>
          </a:p>
          <a:p>
            <a:endParaRPr lang="fr-FR" i="1" dirty="0" smtClean="0"/>
          </a:p>
          <a:p>
            <a:pPr algn="ctr">
              <a:buNone/>
            </a:pPr>
            <a:r>
              <a:rPr lang="fr-FR" i="1" dirty="0" err="1" smtClean="0"/>
              <a:t>PmL</a:t>
            </a:r>
            <a:r>
              <a:rPr lang="fr-FR" i="1" dirty="0" smtClean="0"/>
              <a:t> </a:t>
            </a:r>
            <a:r>
              <a:rPr lang="fr-FR" i="1" dirty="0"/>
              <a:t>= f(K,L+1) – f(K,L)</a:t>
            </a:r>
            <a:endParaRPr lang="fr-FR" sz="1400" dirty="0"/>
          </a:p>
          <a:p>
            <a:pPr>
              <a:buNone/>
            </a:pPr>
            <a:endParaRPr lang="en-US" dirty="0" smtClean="0"/>
          </a:p>
          <a:p>
            <a:pPr indent="0">
              <a:buNone/>
            </a:pPr>
            <a:r>
              <a:rPr lang="fr-FR" b="1" dirty="0" smtClean="0"/>
              <a:t> </a:t>
            </a:r>
            <a:r>
              <a:rPr lang="fr-FR" b="1" dirty="0"/>
              <a:t>Toute chose égale par ailleurs (les autres facteurs de production étant constant), l’apport du dernier travailleur n’est pas constant</a:t>
            </a:r>
            <a:endParaRPr lang="fr-FR" sz="1400" b="1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1038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Produit total et marginal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3686172" cy="49292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1600" dirty="0"/>
              <a:t>Le produit marginal augmente avec les 3 premiers </a:t>
            </a:r>
            <a:r>
              <a:rPr lang="fr-FR" sz="1600" dirty="0" smtClean="0"/>
              <a:t>travailleurs en </a:t>
            </a:r>
            <a:r>
              <a:rPr lang="fr-FR" sz="1600" dirty="0"/>
              <a:t>raison de </a:t>
            </a:r>
            <a:r>
              <a:rPr lang="fr-FR" sz="1600" dirty="0" smtClean="0"/>
              <a:t>rendements marginaux croissants : </a:t>
            </a:r>
            <a:r>
              <a:rPr lang="fr-FR" sz="1600" b="1" dirty="0" smtClean="0"/>
              <a:t>le </a:t>
            </a:r>
            <a:r>
              <a:rPr lang="fr-FR" sz="1600" b="1" dirty="0"/>
              <a:t>produit total </a:t>
            </a:r>
            <a:r>
              <a:rPr lang="fr-FR" sz="1600" b="1" dirty="0" smtClean="0"/>
              <a:t>augmente</a:t>
            </a:r>
          </a:p>
          <a:p>
            <a:pPr>
              <a:spcAft>
                <a:spcPts val="1200"/>
              </a:spcAft>
            </a:pPr>
            <a:r>
              <a:rPr lang="fr-FR" sz="1600" dirty="0" smtClean="0"/>
              <a:t>Cependant</a:t>
            </a:r>
            <a:r>
              <a:rPr lang="fr-FR" sz="1600" dirty="0"/>
              <a:t>, le produit </a:t>
            </a:r>
            <a:r>
              <a:rPr lang="fr-FR" sz="1600" dirty="0" smtClean="0"/>
              <a:t>marginal diminue </a:t>
            </a:r>
            <a:r>
              <a:rPr lang="fr-FR" sz="1600" dirty="0"/>
              <a:t>avec le 4ème travailleur (rendements décroissants</a:t>
            </a:r>
            <a:r>
              <a:rPr lang="fr-FR" sz="1600" dirty="0" smtClean="0"/>
              <a:t>) : </a:t>
            </a:r>
            <a:r>
              <a:rPr lang="fr-FR" sz="1600" b="1" dirty="0" smtClean="0"/>
              <a:t>le </a:t>
            </a:r>
            <a:r>
              <a:rPr lang="fr-FR" sz="1600" b="1" dirty="0"/>
              <a:t>produit total continue d’augmenter mais à un taux </a:t>
            </a:r>
            <a:r>
              <a:rPr lang="fr-FR" sz="1600" b="1" dirty="0" smtClean="0"/>
              <a:t>décroissant</a:t>
            </a:r>
          </a:p>
          <a:p>
            <a:pPr>
              <a:spcAft>
                <a:spcPts val="1200"/>
              </a:spcAft>
            </a:pPr>
            <a:r>
              <a:rPr lang="fr-FR" sz="1600" dirty="0" smtClean="0"/>
              <a:t>Tant </a:t>
            </a:r>
            <a:r>
              <a:rPr lang="fr-FR" sz="1600" dirty="0"/>
              <a:t>que le produit marginal </a:t>
            </a:r>
            <a:r>
              <a:rPr lang="fr-FR" sz="1600" dirty="0" smtClean="0"/>
              <a:t>est positif</a:t>
            </a:r>
            <a:r>
              <a:rPr lang="fr-FR" sz="1600" dirty="0"/>
              <a:t>, le produit total </a:t>
            </a:r>
            <a:r>
              <a:rPr lang="fr-FR" sz="1600" dirty="0" smtClean="0"/>
              <a:t>augmente.</a:t>
            </a:r>
          </a:p>
          <a:p>
            <a:pPr>
              <a:spcAft>
                <a:spcPts val="1200"/>
              </a:spcAft>
            </a:pPr>
            <a:r>
              <a:rPr lang="fr-FR" sz="1600" dirty="0" smtClean="0"/>
              <a:t>une </a:t>
            </a:r>
            <a:r>
              <a:rPr lang="fr-FR" sz="1600" dirty="0"/>
              <a:t>fois que le produit marginal devient négatif, le produit total commence à baisser (pour 8 travailleurs ou </a:t>
            </a:r>
            <a:r>
              <a:rPr lang="fr-FR" sz="1600" dirty="0" smtClean="0"/>
              <a:t>+).</a:t>
            </a:r>
            <a:endParaRPr lang="fr-F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1009650"/>
            <a:ext cx="4786314" cy="55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46475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Le comportement de la firme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 lvl="0"/>
            <a:r>
              <a:rPr lang="en-US" dirty="0"/>
              <a:t>Introduction</a:t>
            </a:r>
            <a:endParaRPr lang="fr-FR" dirty="0"/>
          </a:p>
          <a:p>
            <a:pPr lvl="0"/>
            <a:r>
              <a:rPr lang="en-US" dirty="0" err="1"/>
              <a:t>Fonctions</a:t>
            </a:r>
            <a:r>
              <a:rPr lang="en-US" dirty="0"/>
              <a:t> de Production</a:t>
            </a:r>
            <a:endParaRPr lang="fr-FR" dirty="0"/>
          </a:p>
          <a:p>
            <a:pPr lvl="0"/>
            <a:r>
              <a:rPr lang="en-US" dirty="0" err="1"/>
              <a:t>Comportement</a:t>
            </a:r>
            <a:r>
              <a:rPr lang="en-US" dirty="0"/>
              <a:t> en </a:t>
            </a:r>
            <a:r>
              <a:rPr lang="en-US" dirty="0" smtClean="0"/>
              <a:t>CPP</a:t>
            </a:r>
            <a:endParaRPr lang="fr-FR" dirty="0"/>
          </a:p>
          <a:p>
            <a:pPr lvl="0"/>
            <a:r>
              <a:rPr lang="en-US" dirty="0" err="1" smtClean="0"/>
              <a:t>Comportement</a:t>
            </a:r>
            <a:r>
              <a:rPr lang="en-US" dirty="0" smtClean="0"/>
              <a:t> en situation </a:t>
            </a:r>
            <a:r>
              <a:rPr lang="en-US" dirty="0" err="1"/>
              <a:t>d’oligopole</a:t>
            </a:r>
            <a:endParaRPr lang="fr-FR" dirty="0"/>
          </a:p>
          <a:p>
            <a:pPr lvl="0"/>
            <a:r>
              <a:rPr lang="en-US" dirty="0" err="1" smtClean="0"/>
              <a:t>Comportement</a:t>
            </a:r>
            <a:r>
              <a:rPr lang="en-US" dirty="0" smtClean="0"/>
              <a:t> en situation de Monopole</a:t>
            </a:r>
            <a:endParaRPr lang="fr-FR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275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Rendements factoriels et productivité marginale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/>
              <a:t>La phase I </a:t>
            </a:r>
            <a:r>
              <a:rPr lang="fr-FR" dirty="0"/>
              <a:t>correspond à des rendements croissants: le produit total augmente à un rythme croissant en raison d’un rapport capital/ travail trop élevé.</a:t>
            </a:r>
          </a:p>
          <a:p>
            <a:pPr lvl="0"/>
            <a:r>
              <a:rPr lang="fr-FR" b="1" dirty="0"/>
              <a:t>La phase II </a:t>
            </a:r>
            <a:r>
              <a:rPr lang="fr-FR" dirty="0"/>
              <a:t>correspond à des rendements décroissants. Il est possible d’augmenter la production totale mais pour des quantités de plus en plus grande d’inputs de travail.</a:t>
            </a:r>
          </a:p>
          <a:p>
            <a:r>
              <a:rPr lang="fr-FR" b="1" dirty="0"/>
              <a:t>La phase III </a:t>
            </a:r>
            <a:r>
              <a:rPr lang="fr-FR" dirty="0"/>
              <a:t>correspond à des rendements négatifs. Le rapport capital / travail est trop faible. Puisque le capital est fixé, le seul moyen d’augmenter la production est de diminuer la quantité d’input de travail (il est contre- productif d’embaucher).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62329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Constats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Forme caractéristique de la </a:t>
            </a:r>
            <a:r>
              <a:rPr lang="fr-FR" dirty="0" err="1"/>
              <a:t>PmL</a:t>
            </a:r>
            <a:r>
              <a:rPr lang="fr-FR" dirty="0"/>
              <a:t> :</a:t>
            </a:r>
            <a:endParaRPr lang="fr-FR" sz="1400" dirty="0"/>
          </a:p>
          <a:p>
            <a:pPr lvl="1"/>
            <a:r>
              <a:rPr lang="fr-FR" dirty="0"/>
              <a:t>Décroissance à partir d’une certaine quantité de travail</a:t>
            </a:r>
            <a:endParaRPr lang="fr-FR" sz="1600" dirty="0"/>
          </a:p>
          <a:p>
            <a:pPr lvl="1"/>
            <a:r>
              <a:rPr lang="fr-FR" dirty="0"/>
              <a:t>On parle de : </a:t>
            </a:r>
            <a:r>
              <a:rPr lang="fr-FR" b="1" dirty="0"/>
              <a:t>loi des rendements marginaux décroissants</a:t>
            </a:r>
            <a:endParaRPr lang="fr-FR" sz="1600" b="1" dirty="0"/>
          </a:p>
          <a:p>
            <a:pPr lvl="0"/>
            <a:r>
              <a:rPr lang="en-US" dirty="0" err="1"/>
              <a:t>Définition</a:t>
            </a:r>
            <a:r>
              <a:rPr lang="en-US" dirty="0"/>
              <a:t> :</a:t>
            </a:r>
            <a:endParaRPr lang="fr-FR" sz="1400" dirty="0"/>
          </a:p>
          <a:p>
            <a:pPr indent="0">
              <a:buNone/>
            </a:pPr>
            <a:r>
              <a:rPr lang="fr-FR" i="1" dirty="0"/>
              <a:t>Si on ajoute de manière successive des </a:t>
            </a:r>
            <a:r>
              <a:rPr lang="fr-FR" i="1" dirty="0" smtClean="0"/>
              <a:t>unités supplémentaires </a:t>
            </a:r>
            <a:r>
              <a:rPr lang="fr-FR" i="1" dirty="0"/>
              <a:t>d’un facteur variable, </a:t>
            </a:r>
            <a:r>
              <a:rPr lang="fr-FR" i="1" dirty="0" smtClean="0"/>
              <a:t>les suppléments </a:t>
            </a:r>
            <a:r>
              <a:rPr lang="fr-FR" i="1" dirty="0"/>
              <a:t>de production qui en résultent seront de plus en plus faibles, ou deviendront négatifs</a:t>
            </a:r>
            <a:endParaRPr lang="fr-FR" sz="1800" dirty="0"/>
          </a:p>
          <a:p>
            <a:pPr lvl="0"/>
            <a:r>
              <a:rPr lang="en-US" dirty="0"/>
              <a:t>Remarque:</a:t>
            </a:r>
            <a:endParaRPr lang="fr-FR" sz="1400" dirty="0"/>
          </a:p>
          <a:p>
            <a:pPr indent="0">
              <a:buNone/>
            </a:pPr>
            <a:r>
              <a:rPr lang="fr-FR" i="1" dirty="0"/>
              <a:t>Si les autres facteurs ne sont pas fixes, on étudiera les rendements d’échelle</a:t>
            </a:r>
            <a:endParaRPr lang="fr-FR" sz="14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7946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La </a:t>
            </a:r>
            <a:r>
              <a:rPr lang="en-US" dirty="0" err="1"/>
              <a:t>loi</a:t>
            </a:r>
            <a:r>
              <a:rPr lang="en-US" dirty="0"/>
              <a:t> des </a:t>
            </a:r>
            <a:r>
              <a:rPr lang="en-US" dirty="0" err="1"/>
              <a:t>rendements</a:t>
            </a:r>
            <a:r>
              <a:rPr lang="en-US" dirty="0"/>
              <a:t> </a:t>
            </a:r>
            <a:r>
              <a:rPr lang="en-US" dirty="0" err="1"/>
              <a:t>décroissants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fr-FR" dirty="0"/>
              <a:t>Les décisions de l’entreprise sont rationnelles seulement dans la phase </a:t>
            </a:r>
            <a:r>
              <a:rPr lang="fr-FR" dirty="0" smtClean="0"/>
              <a:t>II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Cela </a:t>
            </a:r>
            <a:r>
              <a:rPr lang="fr-FR" dirty="0"/>
              <a:t>correspond à une productivité marginale du facteur travail strictement positive (</a:t>
            </a:r>
            <a:r>
              <a:rPr lang="fr-FR" dirty="0" err="1"/>
              <a:t>PmL</a:t>
            </a:r>
            <a:r>
              <a:rPr lang="fr-FR" dirty="0"/>
              <a:t>&gt;0) mais décroissante (</a:t>
            </a:r>
            <a:r>
              <a:rPr lang="fr-FR" dirty="0" err="1" smtClean="0"/>
              <a:t>dPmL</a:t>
            </a:r>
            <a:r>
              <a:rPr lang="fr-FR" dirty="0" smtClean="0"/>
              <a:t>/</a:t>
            </a:r>
            <a:r>
              <a:rPr lang="fr-FR" dirty="0" err="1" smtClean="0"/>
              <a:t>dL</a:t>
            </a:r>
            <a:r>
              <a:rPr lang="fr-FR" dirty="0" smtClean="0"/>
              <a:t>&lt;0)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Dans </a:t>
            </a:r>
            <a:r>
              <a:rPr lang="fr-FR" dirty="0"/>
              <a:t>ce cas, le rendement factoriel du travail est décroissant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1368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ATTENTION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Ne pas </a:t>
            </a:r>
            <a:r>
              <a:rPr lang="en-US" dirty="0" err="1"/>
              <a:t>confondre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fr-FR" dirty="0" smtClean="0"/>
              <a:t>Rendements </a:t>
            </a:r>
            <a:r>
              <a:rPr lang="fr-FR" dirty="0"/>
              <a:t>décroissants: baisse de la productivité de l’input travail, suite à une augmentation de son </a:t>
            </a:r>
            <a:r>
              <a:rPr lang="fr-FR" dirty="0" smtClean="0"/>
              <a:t>utilisation</a:t>
            </a:r>
          </a:p>
          <a:p>
            <a:r>
              <a:rPr lang="fr-FR" dirty="0" smtClean="0"/>
              <a:t>Rendements </a:t>
            </a:r>
            <a:r>
              <a:rPr lang="fr-FR" dirty="0"/>
              <a:t>négatifs: baisse de la production</a:t>
            </a:r>
            <a:endParaRPr lang="fr-FR" sz="1200" dirty="0"/>
          </a:p>
          <a:p>
            <a:r>
              <a:rPr lang="fr-FR" dirty="0"/>
              <a:t>La loi des rendements marginaux décroissants se traduit par une productivité marginale décroissante, mais pas nécessairement négative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395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Définition</a:t>
            </a:r>
            <a:r>
              <a:rPr lang="en-US" dirty="0"/>
              <a:t> PML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heavy" dirty="0" err="1"/>
              <a:t>Productivité</a:t>
            </a:r>
            <a:r>
              <a:rPr lang="en-US" u="heavy" dirty="0"/>
              <a:t> </a:t>
            </a:r>
            <a:r>
              <a:rPr lang="en-US" u="heavy" dirty="0" err="1"/>
              <a:t>Moyenne</a:t>
            </a:r>
            <a:r>
              <a:rPr lang="en-US" u="heavy" dirty="0"/>
              <a:t> du Travail </a:t>
            </a:r>
            <a:r>
              <a:rPr lang="en-US" dirty="0"/>
              <a:t>: PML</a:t>
            </a:r>
            <a:endParaRPr lang="fr-FR" dirty="0"/>
          </a:p>
          <a:p>
            <a:pPr>
              <a:buNone/>
            </a:pPr>
            <a:r>
              <a:rPr lang="fr-FR" i="1" dirty="0"/>
              <a:t>Rapport entre la quantité produite et le </a:t>
            </a:r>
            <a:r>
              <a:rPr lang="fr-FR" i="1" dirty="0" smtClean="0"/>
              <a:t>nombre</a:t>
            </a:r>
          </a:p>
          <a:p>
            <a:pPr>
              <a:buNone/>
            </a:pPr>
            <a:r>
              <a:rPr lang="fr-FR" i="1" dirty="0" smtClean="0"/>
              <a:t>de </a:t>
            </a:r>
            <a:r>
              <a:rPr lang="fr-FR" i="1" dirty="0"/>
              <a:t>travailleurs utilisés pour cette même </a:t>
            </a:r>
            <a:r>
              <a:rPr lang="fr-FR" i="1" dirty="0" smtClean="0"/>
              <a:t>quantité</a:t>
            </a:r>
          </a:p>
          <a:p>
            <a:pPr>
              <a:buNone/>
            </a:pPr>
            <a:r>
              <a:rPr lang="fr-FR" i="1" dirty="0" smtClean="0"/>
              <a:t>Produite</a:t>
            </a:r>
            <a:endParaRPr lang="fr-FR" dirty="0"/>
          </a:p>
          <a:p>
            <a:pPr>
              <a:buNone/>
            </a:pPr>
            <a:r>
              <a:rPr lang="fr-FR" i="1" dirty="0" smtClean="0"/>
              <a:t> = </a:t>
            </a:r>
            <a:r>
              <a:rPr lang="fr-FR" i="1" dirty="0"/>
              <a:t>Production moyenne par travailleur</a:t>
            </a:r>
            <a:endParaRPr lang="fr-FR" dirty="0"/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None/>
            </a:pPr>
            <a:r>
              <a:rPr lang="fr-FR" i="1" dirty="0" smtClean="0"/>
              <a:t> PML </a:t>
            </a:r>
            <a:r>
              <a:rPr lang="fr-FR" i="1" dirty="0"/>
              <a:t>= f(K,L) / L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61360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Formulation </a:t>
            </a:r>
            <a:r>
              <a:rPr lang="en-US" dirty="0" err="1"/>
              <a:t>Générale</a:t>
            </a:r>
            <a:r>
              <a:rPr lang="en-US" dirty="0"/>
              <a:t>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957263">
              <a:buNone/>
            </a:pPr>
            <a:r>
              <a:rPr lang="en-US" sz="2800" b="1" dirty="0" err="1" smtClean="0"/>
              <a:t>Productivité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moyenne</a:t>
            </a:r>
            <a:r>
              <a:rPr lang="en-US" sz="2800" b="1" dirty="0" smtClean="0"/>
              <a:t> d’un </a:t>
            </a:r>
            <a:r>
              <a:rPr lang="en-US" sz="2800" b="1" dirty="0" err="1" smtClean="0"/>
              <a:t>facteur</a:t>
            </a:r>
            <a:r>
              <a:rPr lang="en-US" sz="2800" b="1" dirty="0" smtClean="0"/>
              <a:t> :</a:t>
            </a:r>
          </a:p>
          <a:p>
            <a:r>
              <a:rPr lang="fr-FR" dirty="0" smtClean="0"/>
              <a:t>Rapport </a:t>
            </a:r>
            <a:r>
              <a:rPr lang="fr-FR" dirty="0"/>
              <a:t>de la quantité produite et de la quantité utilisée de ce facteur</a:t>
            </a:r>
          </a:p>
          <a:p>
            <a:r>
              <a:rPr lang="en-US" i="1" dirty="0"/>
              <a:t>PMK = f(K,L) / K	PML = f(K,L) / </a:t>
            </a:r>
            <a:r>
              <a:rPr lang="en-US" i="1" dirty="0" smtClean="0"/>
              <a:t>L</a:t>
            </a:r>
            <a:endParaRPr lang="fr-FR" sz="1800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Productivité</a:t>
            </a:r>
            <a:r>
              <a:rPr lang="en-US" b="1" dirty="0" smtClean="0"/>
              <a:t> </a:t>
            </a:r>
            <a:r>
              <a:rPr lang="en-US" b="1" dirty="0" err="1" smtClean="0"/>
              <a:t>marginale</a:t>
            </a:r>
            <a:r>
              <a:rPr lang="en-US" b="1" dirty="0" smtClean="0"/>
              <a:t> d’un </a:t>
            </a:r>
            <a:r>
              <a:rPr lang="en-US" b="1" dirty="0" err="1" smtClean="0"/>
              <a:t>facteur</a:t>
            </a:r>
            <a:r>
              <a:rPr lang="en-US" b="1" dirty="0" smtClean="0"/>
              <a:t> :</a:t>
            </a:r>
            <a:endParaRPr lang="fr-FR" sz="1200" b="1" dirty="0" smtClean="0"/>
          </a:p>
          <a:p>
            <a:r>
              <a:rPr lang="fr-FR" dirty="0" smtClean="0"/>
              <a:t>Accroissement </a:t>
            </a:r>
            <a:r>
              <a:rPr lang="fr-FR" dirty="0"/>
              <a:t>de la production qui résulte de l’utilisation d’une unité supplémentaire de ce facteur, les quantités des autres facteurs étant maintenues constantes</a:t>
            </a:r>
          </a:p>
          <a:p>
            <a:pPr>
              <a:buNone/>
            </a:pPr>
            <a:r>
              <a:rPr lang="en-US" i="1" dirty="0" err="1"/>
              <a:t>PmK</a:t>
            </a:r>
            <a:r>
              <a:rPr lang="en-US" i="1" dirty="0"/>
              <a:t> = f(K+1,L) – f(K,L)	</a:t>
            </a:r>
            <a:r>
              <a:rPr lang="en-US" i="1" dirty="0" smtClean="0"/>
              <a:t>	</a:t>
            </a:r>
            <a:r>
              <a:rPr lang="en-US" i="1" dirty="0" err="1" smtClean="0"/>
              <a:t>PmL</a:t>
            </a:r>
            <a:r>
              <a:rPr lang="en-US" i="1" dirty="0" smtClean="0"/>
              <a:t> </a:t>
            </a:r>
            <a:r>
              <a:rPr lang="en-US" i="1" dirty="0"/>
              <a:t>= f(K,L+1) – f(K,L)</a:t>
            </a:r>
            <a:endParaRPr lang="fr-FR" sz="1800" dirty="0"/>
          </a:p>
          <a:p>
            <a:pPr>
              <a:buNone/>
            </a:pPr>
            <a:r>
              <a:rPr lang="fr-FR" i="1" dirty="0" smtClean="0"/>
              <a:t>		= </a:t>
            </a:r>
            <a:r>
              <a:rPr lang="fr-FR" dirty="0" smtClean="0"/>
              <a:t>∂ </a:t>
            </a:r>
            <a:r>
              <a:rPr lang="fr-FR" i="1" dirty="0" smtClean="0"/>
              <a:t>f(K,L</a:t>
            </a:r>
            <a:r>
              <a:rPr lang="fr-FR" i="1" dirty="0"/>
              <a:t>) / </a:t>
            </a:r>
            <a:r>
              <a:rPr lang="fr-FR" dirty="0" smtClean="0"/>
              <a:t>∂ </a:t>
            </a:r>
            <a:r>
              <a:rPr lang="fr-FR" i="1" dirty="0" smtClean="0"/>
              <a:t>K		</a:t>
            </a:r>
            <a:r>
              <a:rPr lang="fr-FR" i="1" dirty="0"/>
              <a:t>	= </a:t>
            </a:r>
            <a:r>
              <a:rPr lang="fr-FR" dirty="0" smtClean="0"/>
              <a:t>∂ </a:t>
            </a:r>
            <a:r>
              <a:rPr lang="fr-FR" i="1" dirty="0" smtClean="0"/>
              <a:t>f(K,L</a:t>
            </a:r>
            <a:r>
              <a:rPr lang="fr-FR" i="1" dirty="0"/>
              <a:t>) / </a:t>
            </a:r>
            <a:r>
              <a:rPr lang="fr-FR" dirty="0" smtClean="0"/>
              <a:t>∂ </a:t>
            </a:r>
            <a:r>
              <a:rPr lang="fr-FR" i="1" dirty="0" smtClean="0"/>
              <a:t>L</a:t>
            </a:r>
            <a:endParaRPr lang="fr-FR" sz="18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Formulation Générale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heavy" dirty="0" err="1"/>
              <a:t>Loi</a:t>
            </a:r>
            <a:r>
              <a:rPr lang="en-US" u="heavy" dirty="0"/>
              <a:t> des </a:t>
            </a:r>
            <a:r>
              <a:rPr lang="en-US" u="heavy" dirty="0" err="1"/>
              <a:t>Rendements</a:t>
            </a:r>
            <a:r>
              <a:rPr lang="en-US" u="heavy" dirty="0"/>
              <a:t> </a:t>
            </a:r>
            <a:r>
              <a:rPr lang="en-US" u="heavy" dirty="0" err="1"/>
              <a:t>Marginaux</a:t>
            </a:r>
            <a:r>
              <a:rPr lang="en-US" u="heavy" dirty="0"/>
              <a:t> </a:t>
            </a:r>
            <a:r>
              <a:rPr lang="en-US" u="heavy" dirty="0" err="1"/>
              <a:t>Décroissants</a:t>
            </a:r>
            <a:endParaRPr lang="fr-FR" dirty="0"/>
          </a:p>
          <a:p>
            <a:pPr lvl="0"/>
            <a:r>
              <a:rPr lang="fr-FR" dirty="0"/>
              <a:t>Si on ajoute de manière successive des unités supplémentaires d’un facteur, les augmentations de production qui en résultent diminuent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 </a:t>
            </a:r>
            <a:r>
              <a:rPr lang="fr-FR" dirty="0"/>
              <a:t>ne pas confondre avec les rendements d’échelle, où on fait varier les différents facteurs</a:t>
            </a:r>
          </a:p>
          <a:p>
            <a:pPr>
              <a:buNone/>
            </a:pPr>
            <a:r>
              <a:rPr lang="fr-FR" dirty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La </a:t>
            </a:r>
            <a:r>
              <a:rPr lang="fr-FR" dirty="0"/>
              <a:t>productivité marginale d’un facteur décroît lorsque la quantité de ce facteur </a:t>
            </a:r>
            <a:r>
              <a:rPr lang="fr-FR" dirty="0" smtClean="0"/>
              <a:t>augment.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Il </a:t>
            </a:r>
            <a:r>
              <a:rPr lang="fr-FR" dirty="0"/>
              <a:t>en résulte que la dérivée seconde : </a:t>
            </a:r>
            <a:r>
              <a:rPr lang="fr-FR" dirty="0" smtClean="0"/>
              <a:t>∂²</a:t>
            </a:r>
            <a:r>
              <a:rPr lang="fr-FR" i="1" dirty="0" smtClean="0"/>
              <a:t>F(K,L</a:t>
            </a:r>
            <a:r>
              <a:rPr lang="fr-FR" i="1" dirty="0"/>
              <a:t>) / </a:t>
            </a:r>
            <a:r>
              <a:rPr lang="fr-FR" dirty="0" smtClean="0"/>
              <a:t>∂ </a:t>
            </a:r>
            <a:r>
              <a:rPr lang="fr-FR" i="1" dirty="0" smtClean="0"/>
              <a:t>K²  </a:t>
            </a:r>
            <a:r>
              <a:rPr lang="fr-FR" dirty="0"/>
              <a:t>&lt; </a:t>
            </a:r>
            <a:r>
              <a:rPr lang="fr-FR" dirty="0" smtClean="0"/>
              <a:t>0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fonction de production est donc Croissante et Concave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9879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Fonction</a:t>
            </a:r>
            <a:r>
              <a:rPr lang="en-US" dirty="0"/>
              <a:t> de Production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/>
              <a:t>Propriétés</a:t>
            </a:r>
          </a:p>
          <a:p>
            <a:r>
              <a:rPr lang="fr-FR" dirty="0" smtClean="0"/>
              <a:t> Fonction convexe jusqu’à L*</a:t>
            </a:r>
          </a:p>
          <a:p>
            <a:r>
              <a:rPr lang="fr-FR" dirty="0" smtClean="0"/>
              <a:t>la pente de la courbe augmente avec L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PmL</a:t>
            </a:r>
            <a:r>
              <a:rPr lang="fr-FR" dirty="0" smtClean="0"/>
              <a:t> est croissante</a:t>
            </a:r>
          </a:p>
          <a:p>
            <a:r>
              <a:rPr lang="fr-FR" dirty="0" smtClean="0"/>
              <a:t> Après L*, la fonction est concave</a:t>
            </a:r>
          </a:p>
          <a:p>
            <a:r>
              <a:rPr lang="fr-FR" dirty="0" smtClean="0"/>
              <a:t>la pente de la courbe diminue avec L</a:t>
            </a:r>
          </a:p>
          <a:p>
            <a:r>
              <a:rPr lang="fr-FR" dirty="0" smtClean="0"/>
              <a:t>La </a:t>
            </a:r>
            <a:r>
              <a:rPr lang="fr-FR" dirty="0" err="1" smtClean="0"/>
              <a:t>PmL</a:t>
            </a:r>
            <a:r>
              <a:rPr lang="fr-FR" dirty="0" smtClean="0"/>
              <a:t> est décroissante</a:t>
            </a:r>
            <a:endParaRPr lang="fr-FR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1" y="1285860"/>
            <a:ext cx="7929619" cy="37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45036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Remarques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/>
              <a:t>PmL</a:t>
            </a:r>
            <a:r>
              <a:rPr lang="fr-FR" dirty="0" smtClean="0"/>
              <a:t> : pente de la fonction de production en un point donné ;</a:t>
            </a:r>
          </a:p>
          <a:p>
            <a:r>
              <a:rPr lang="fr-FR" dirty="0" smtClean="0"/>
              <a:t> PML : pente d’une droite partant de l’origine en passant par un point donné de la fonction ; </a:t>
            </a:r>
          </a:p>
          <a:p>
            <a:r>
              <a:rPr lang="fr-FR" dirty="0" smtClean="0"/>
              <a:t> La PML est croissante jusqu’en L’’, puis décroissante ; 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PmL</a:t>
            </a:r>
            <a:r>
              <a:rPr lang="fr-FR" dirty="0" smtClean="0"/>
              <a:t> &gt; PML jusqu’en L’’, puis PML &gt; </a:t>
            </a:r>
            <a:r>
              <a:rPr lang="fr-FR" dirty="0" err="1" smtClean="0"/>
              <a:t>PmL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9727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Liens entre </a:t>
            </a:r>
            <a:r>
              <a:rPr lang="fr-FR" dirty="0" err="1"/>
              <a:t>PmL</a:t>
            </a:r>
            <a:r>
              <a:rPr lang="fr-FR" dirty="0"/>
              <a:t> et PML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PML Croissante si </a:t>
            </a:r>
            <a:r>
              <a:rPr lang="fr-FR" dirty="0" err="1"/>
              <a:t>PmL</a:t>
            </a:r>
            <a:r>
              <a:rPr lang="fr-FR" dirty="0"/>
              <a:t> &gt; PML</a:t>
            </a:r>
          </a:p>
          <a:p>
            <a:r>
              <a:rPr lang="fr-FR" dirty="0"/>
              <a:t> PML décroissante si : </a:t>
            </a:r>
            <a:r>
              <a:rPr lang="fr-FR" dirty="0" err="1"/>
              <a:t>Pml</a:t>
            </a:r>
            <a:r>
              <a:rPr lang="fr-FR" dirty="0"/>
              <a:t> &lt; PML</a:t>
            </a:r>
          </a:p>
          <a:p>
            <a:r>
              <a:rPr lang="it-IT" dirty="0"/>
              <a:t> PML max si PmL = PML</a:t>
            </a:r>
          </a:p>
          <a:p>
            <a:r>
              <a:rPr lang="fr-FR" dirty="0"/>
              <a:t> Idée prochaine note et moyenne :</a:t>
            </a:r>
          </a:p>
          <a:p>
            <a:pPr>
              <a:buNone/>
            </a:pPr>
            <a:r>
              <a:rPr lang="fr-FR" dirty="0" smtClean="0"/>
              <a:t>	– </a:t>
            </a:r>
            <a:r>
              <a:rPr lang="fr-FR" dirty="0"/>
              <a:t>Si prochaine note &gt; Moyenne : la moyenne </a:t>
            </a:r>
            <a:r>
              <a:rPr lang="fr-FR" dirty="0" smtClean="0"/>
              <a:t>va augmenter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– Si </a:t>
            </a:r>
            <a:r>
              <a:rPr lang="fr-FR" dirty="0"/>
              <a:t>prochaine note &lt; Moyenne : la moyenne </a:t>
            </a:r>
            <a:r>
              <a:rPr lang="fr-FR" dirty="0" smtClean="0"/>
              <a:t>va diminuer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7095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>
                <a:solidFill>
                  <a:srgbClr val="0E0076"/>
                </a:solidFill>
              </a:rPr>
              <a:t>Introduction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Quels sont les objectifs de l’entreprise?</a:t>
            </a:r>
          </a:p>
          <a:p>
            <a:pPr lvl="1"/>
            <a:r>
              <a:rPr lang="fr-FR" dirty="0"/>
              <a:t>Production optimale pour un profit maximal</a:t>
            </a:r>
            <a:endParaRPr lang="fr-FR" sz="1600" dirty="0"/>
          </a:p>
          <a:p>
            <a:pPr lvl="1"/>
            <a:r>
              <a:rPr lang="fr-FR" dirty="0"/>
              <a:t>Minimisation des coûts pour une certaine quantité produite</a:t>
            </a:r>
            <a:endParaRPr lang="fr-FR" sz="1600" dirty="0"/>
          </a:p>
          <a:p>
            <a:pPr lvl="0"/>
            <a:r>
              <a:rPr lang="en-US" dirty="0" err="1"/>
              <a:t>Contraintes</a:t>
            </a:r>
            <a:r>
              <a:rPr lang="en-US" dirty="0"/>
              <a:t> </a:t>
            </a:r>
            <a:r>
              <a:rPr lang="en-US" dirty="0" err="1"/>
              <a:t>auxquelles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fait face</a:t>
            </a:r>
            <a:endParaRPr lang="fr-FR" dirty="0"/>
          </a:p>
          <a:p>
            <a:pPr lvl="1"/>
            <a:r>
              <a:rPr lang="fr-FR" dirty="0"/>
              <a:t>Contraintes technologique (processus de production)</a:t>
            </a:r>
            <a:endParaRPr lang="fr-FR" sz="1600" dirty="0"/>
          </a:p>
          <a:p>
            <a:pPr lvl="1"/>
            <a:r>
              <a:rPr lang="en-US" dirty="0" err="1"/>
              <a:t>Coûts</a:t>
            </a:r>
            <a:r>
              <a:rPr lang="en-US" dirty="0"/>
              <a:t> des </a:t>
            </a:r>
            <a:r>
              <a:rPr lang="en-US" dirty="0" err="1"/>
              <a:t>facteurs</a:t>
            </a:r>
            <a:r>
              <a:rPr lang="en-US" dirty="0"/>
              <a:t> de production</a:t>
            </a:r>
            <a:endParaRPr lang="fr-FR" sz="16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786346" cy="41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Analytiquement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PML = q / L             Pente PML = d PML / </a:t>
            </a:r>
            <a:r>
              <a:rPr lang="fr-FR" dirty="0" err="1" smtClean="0"/>
              <a:t>dL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857488" y="3929066"/>
            <a:ext cx="1008000" cy="7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58891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 </a:t>
            </a:r>
            <a:r>
              <a:rPr lang="fr-FR" dirty="0" err="1"/>
              <a:t>PmL</a:t>
            </a:r>
            <a:r>
              <a:rPr lang="fr-FR" dirty="0"/>
              <a:t> &gt; 0 : la fonction de production est croissante</a:t>
            </a:r>
          </a:p>
          <a:p>
            <a:r>
              <a:rPr lang="fr-FR" dirty="0"/>
              <a:t> Si </a:t>
            </a:r>
            <a:r>
              <a:rPr lang="fr-FR" dirty="0" err="1"/>
              <a:t>PmL</a:t>
            </a:r>
            <a:r>
              <a:rPr lang="fr-FR" dirty="0"/>
              <a:t> &lt; 0 : La fonction de production est</a:t>
            </a:r>
          </a:p>
          <a:p>
            <a:r>
              <a:rPr lang="fr-FR" dirty="0"/>
              <a:t>décroissante</a:t>
            </a:r>
          </a:p>
          <a:p>
            <a:r>
              <a:rPr lang="fr-FR" dirty="0"/>
              <a:t> Si </a:t>
            </a:r>
            <a:r>
              <a:rPr lang="fr-FR" dirty="0" err="1"/>
              <a:t>PmL</a:t>
            </a:r>
            <a:r>
              <a:rPr lang="fr-FR" dirty="0"/>
              <a:t> est croissante : la fonction de production est</a:t>
            </a:r>
          </a:p>
          <a:p>
            <a:r>
              <a:rPr lang="fr-FR" dirty="0"/>
              <a:t>convexe</a:t>
            </a:r>
          </a:p>
          <a:p>
            <a:r>
              <a:rPr lang="fr-FR" dirty="0"/>
              <a:t> Si </a:t>
            </a:r>
            <a:r>
              <a:rPr lang="fr-FR" dirty="0" err="1"/>
              <a:t>PmL</a:t>
            </a:r>
            <a:r>
              <a:rPr lang="fr-FR" dirty="0"/>
              <a:t> est décroissante : la fonction de production</a:t>
            </a:r>
          </a:p>
          <a:p>
            <a:r>
              <a:rPr lang="fr-FR" dirty="0"/>
              <a:t>est concave</a:t>
            </a:r>
          </a:p>
          <a:p>
            <a:r>
              <a:rPr lang="fr-FR" dirty="0"/>
              <a:t> Si </a:t>
            </a:r>
            <a:r>
              <a:rPr lang="fr-FR" dirty="0" err="1"/>
              <a:t>PmL</a:t>
            </a:r>
            <a:r>
              <a:rPr lang="fr-FR" dirty="0"/>
              <a:t> &gt; PML : la PML est croissante</a:t>
            </a:r>
          </a:p>
          <a:p>
            <a:r>
              <a:rPr lang="fr-FR" dirty="0"/>
              <a:t> Si </a:t>
            </a:r>
            <a:r>
              <a:rPr lang="fr-FR" dirty="0" err="1"/>
              <a:t>PmL</a:t>
            </a:r>
            <a:r>
              <a:rPr lang="fr-FR" dirty="0"/>
              <a:t> &lt; PML : la PML est décroissante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69764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8662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 La </a:t>
            </a:r>
            <a:r>
              <a:rPr lang="fr-FR" dirty="0"/>
              <a:t>production</a:t>
            </a:r>
            <a:r>
              <a:rPr lang="fr-FR" dirty="0" smtClean="0"/>
              <a:t> avec deux facteurs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deux facteurs de production sont variables: travail et capital</a:t>
            </a:r>
          </a:p>
          <a:p>
            <a:endParaRPr lang="fr-FR" dirty="0" smtClean="0"/>
          </a:p>
          <a:p>
            <a:r>
              <a:rPr lang="fr-FR" dirty="0" smtClean="0"/>
              <a:t>On se situe dans le long terme: pas de restriction à l’ajustement des inputs</a:t>
            </a:r>
          </a:p>
          <a:p>
            <a:endParaRPr lang="fr-FR" dirty="0" smtClean="0"/>
          </a:p>
          <a:p>
            <a:r>
              <a:rPr lang="fr-FR" dirty="0" smtClean="0"/>
              <a:t>Analyse des rendements en fonction des deux inputs simultanément.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9666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isoquantes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:</a:t>
            </a:r>
          </a:p>
          <a:p>
            <a:pPr>
              <a:buNone/>
            </a:pPr>
            <a:r>
              <a:rPr lang="fr-FR" dirty="0" smtClean="0"/>
              <a:t>	Une </a:t>
            </a:r>
            <a:r>
              <a:rPr lang="fr-FR" dirty="0" err="1" smtClean="0"/>
              <a:t>isoquante</a:t>
            </a:r>
            <a:r>
              <a:rPr lang="fr-FR" dirty="0" smtClean="0"/>
              <a:t>, associée au niveau de production q</a:t>
            </a:r>
            <a:r>
              <a:rPr lang="fr-FR" baseline="-25000" dirty="0" smtClean="0"/>
              <a:t>0</a:t>
            </a:r>
            <a:r>
              <a:rPr lang="fr-FR" dirty="0" smtClean="0"/>
              <a:t>, est l’ensemble des combinaison de facteurs conduisant à ce même niveau de production q</a:t>
            </a:r>
            <a:r>
              <a:rPr lang="fr-FR" baseline="-25000" dirty="0" smtClean="0"/>
              <a:t>0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Elles font ressortir la flexibilité des entreprises dans leurs choix de facteurs de production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Celles-ci peuvent obtenir un niveau de production donné en substituant un facteur de production à un autre.</a:t>
            </a:r>
            <a:endParaRPr lang="fr-FR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6594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r>
              <a:rPr lang="fr-FR" dirty="0" err="1" smtClean="0"/>
              <a:t>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Soit une fonction de production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 algn="ctr">
              <a:buNone/>
            </a:pPr>
            <a:r>
              <a:rPr lang="fr-FR" dirty="0" smtClean="0"/>
              <a:t> Q = F(K,L) = K L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Si K = L = 1 alors q = 1 </a:t>
            </a:r>
          </a:p>
          <a:p>
            <a:r>
              <a:rPr lang="fr-FR" dirty="0" smtClean="0"/>
              <a:t>Si K = 2 et L=1/2  alors q = 1</a:t>
            </a:r>
          </a:p>
          <a:p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Les couples de facteurs (1,1) et (2,1/2) appartiennent à la même </a:t>
            </a:r>
            <a:r>
              <a:rPr lang="fr-FR" b="1" dirty="0" err="1" smtClean="0"/>
              <a:t>isoquante</a:t>
            </a:r>
            <a:endParaRPr lang="fr-FR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8188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Graphiquement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 bwMode="auto">
          <a:xfrm>
            <a:off x="1784424" y="1825625"/>
            <a:ext cx="557515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272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 sur les </a:t>
            </a:r>
            <a:r>
              <a:rPr lang="fr-FR" dirty="0" err="1" smtClean="0"/>
              <a:t>isoquantes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y a autant d’</a:t>
            </a:r>
            <a:r>
              <a:rPr lang="fr-FR" dirty="0" err="1" smtClean="0"/>
              <a:t>isoquantes</a:t>
            </a:r>
            <a:r>
              <a:rPr lang="fr-FR" dirty="0" smtClean="0"/>
              <a:t> que de niveaux de production possible (donc une multitude)</a:t>
            </a:r>
          </a:p>
          <a:p>
            <a:r>
              <a:rPr lang="fr-FR" dirty="0" smtClean="0"/>
              <a:t>Plus l’</a:t>
            </a:r>
            <a:r>
              <a:rPr lang="fr-FR" dirty="0" err="1" smtClean="0"/>
              <a:t>isoquante</a:t>
            </a:r>
            <a:r>
              <a:rPr lang="fr-FR" dirty="0" smtClean="0"/>
              <a:t> est éloignée de l’origine, plus le niveau de production est élevé</a:t>
            </a:r>
          </a:p>
          <a:p>
            <a:r>
              <a:rPr lang="fr-FR" dirty="0" smtClean="0"/>
              <a:t>La forme des </a:t>
            </a:r>
            <a:r>
              <a:rPr lang="fr-FR" dirty="0" err="1" smtClean="0"/>
              <a:t>isoquantes</a:t>
            </a:r>
            <a:r>
              <a:rPr lang="fr-FR" dirty="0" smtClean="0"/>
              <a:t> traduit le caractère substituable ou complémentaire des facteurs de production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sur le graphique précédent, les facteurs sont substituables :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C-à-d</a:t>
            </a:r>
            <a:r>
              <a:rPr lang="fr-FR" dirty="0" smtClean="0"/>
              <a:t> si on diminue la quantité de travail (ΔL&lt;0), on peut maintenir le niveau de production en augmentant la quantité de capital (</a:t>
            </a:r>
            <a:r>
              <a:rPr lang="el-GR" dirty="0" smtClean="0"/>
              <a:t>Δ</a:t>
            </a:r>
            <a:r>
              <a:rPr lang="fr-FR" dirty="0" smtClean="0"/>
              <a:t>K&gt;0)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094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Taux Marginal de Substitution Technique (TMST)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:</a:t>
            </a:r>
          </a:p>
          <a:p>
            <a:pPr>
              <a:buNone/>
            </a:pPr>
            <a:r>
              <a:rPr lang="fr-FR" i="1" dirty="0" smtClean="0"/>
              <a:t>	Le </a:t>
            </a:r>
            <a:r>
              <a:rPr lang="fr-FR" b="1" i="1" dirty="0" smtClean="0"/>
              <a:t>TMST du travail au capital est la quantité de </a:t>
            </a:r>
            <a:r>
              <a:rPr lang="fr-FR" i="1" dirty="0" smtClean="0"/>
              <a:t>facteur capital dont l’entreprise doit disposer pour remplacer une unité de facteur travail, </a:t>
            </a:r>
            <a:r>
              <a:rPr lang="fr-FR" b="1" i="1" dirty="0" smtClean="0"/>
              <a:t>le niveau de production étant inchangé.</a:t>
            </a:r>
          </a:p>
          <a:p>
            <a:pPr>
              <a:buNone/>
            </a:pPr>
            <a:endParaRPr lang="fr-FR" b="1" i="1" dirty="0" smtClean="0"/>
          </a:p>
          <a:p>
            <a:r>
              <a:rPr lang="fr-FR" b="1" i="1" dirty="0" smtClean="0"/>
              <a:t>Le </a:t>
            </a:r>
            <a:r>
              <a:rPr lang="fr-FR" dirty="0" smtClean="0"/>
              <a:t>TMST de </a:t>
            </a:r>
            <a:r>
              <a:rPr lang="fr-FR" i="1" dirty="0" smtClean="0"/>
              <a:t>K à L est donc le taux auquel on </a:t>
            </a:r>
            <a:r>
              <a:rPr lang="fr-FR" dirty="0" smtClean="0"/>
              <a:t>peut échanger les facteurs de production tout en gardant le même niveau de production.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7969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Qui est le propriétaire de l’entreprise?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Les entreprises commerciales ont principalement trois formes légales:</a:t>
            </a:r>
            <a:endParaRPr lang="fr-FR" sz="1800" dirty="0"/>
          </a:p>
          <a:p>
            <a:pPr lvl="1"/>
            <a:r>
              <a:rPr lang="fr-FR" dirty="0"/>
              <a:t>Sociétés unipersonnelles: les entreprises sont gérées et détenues par un seul individu</a:t>
            </a:r>
            <a:endParaRPr lang="fr-FR" sz="1600" dirty="0"/>
          </a:p>
          <a:p>
            <a:pPr lvl="1"/>
            <a:r>
              <a:rPr lang="fr-FR" dirty="0"/>
              <a:t>Les SARL (Sociétés A Responsabilité Limitée) sont gérées de manière jointe par deux ou plusieurs personnes (manager ou non)</a:t>
            </a:r>
            <a:endParaRPr lang="fr-FR" sz="1600" dirty="0"/>
          </a:p>
          <a:p>
            <a:pPr lvl="1"/>
            <a:r>
              <a:rPr lang="fr-FR" dirty="0"/>
              <a:t>Les SA (Société Anonyme) sont détenues par des actionnaires en fonction de la part de capital qu’elles possèdent.</a:t>
            </a:r>
            <a:endParaRPr lang="fr-FR" sz="16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801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TMST représente donc l’opposé de la pente de la tangente en un point de l’</a:t>
            </a:r>
            <a:r>
              <a:rPr lang="fr-FR" dirty="0" err="1" smtClean="0"/>
              <a:t>isoquante</a:t>
            </a:r>
            <a:r>
              <a:rPr lang="fr-FR" dirty="0" smtClean="0"/>
              <a:t> (le TMST est toujours une quantité positive).</a:t>
            </a:r>
          </a:p>
          <a:p>
            <a:r>
              <a:rPr lang="fr-FR" dirty="0" smtClean="0"/>
              <a:t>Le TMST de </a:t>
            </a:r>
            <a:r>
              <a:rPr lang="fr-FR" i="1" dirty="0" smtClean="0"/>
              <a:t>K à L est égal à -</a:t>
            </a:r>
            <a:r>
              <a:rPr lang="fr-FR" i="1" dirty="0" err="1" smtClean="0"/>
              <a:t>dK</a:t>
            </a:r>
            <a:r>
              <a:rPr lang="fr-FR" i="1" dirty="0" smtClean="0"/>
              <a:t> / </a:t>
            </a:r>
            <a:r>
              <a:rPr lang="fr-FR" i="1" dirty="0" err="1" smtClean="0"/>
              <a:t>dL</a:t>
            </a:r>
            <a:r>
              <a:rPr lang="fr-FR" i="1" dirty="0" smtClean="0"/>
              <a:t> où </a:t>
            </a:r>
            <a:r>
              <a:rPr lang="fr-FR" i="1" dirty="0" err="1" smtClean="0"/>
              <a:t>dK</a:t>
            </a:r>
            <a:r>
              <a:rPr lang="fr-FR" i="1" dirty="0" smtClean="0"/>
              <a:t> et </a:t>
            </a:r>
            <a:r>
              <a:rPr lang="fr-FR" i="1" dirty="0" err="1" smtClean="0"/>
              <a:t>dL</a:t>
            </a:r>
            <a:r>
              <a:rPr lang="fr-FR" i="1" dirty="0" smtClean="0"/>
              <a:t> sont des variations de facteurs ne modifiant</a:t>
            </a:r>
          </a:p>
          <a:p>
            <a:r>
              <a:rPr lang="fr-FR" dirty="0" smtClean="0"/>
              <a:t>pas la production:</a:t>
            </a:r>
          </a:p>
          <a:p>
            <a:r>
              <a:rPr lang="fr-FR" dirty="0" smtClean="0"/>
              <a:t>TMST= -</a:t>
            </a:r>
            <a:r>
              <a:rPr lang="fr-FR" i="1" dirty="0" err="1" smtClean="0"/>
              <a:t>dK</a:t>
            </a:r>
            <a:r>
              <a:rPr lang="fr-FR" i="1" dirty="0" smtClean="0"/>
              <a:t> / </a:t>
            </a:r>
            <a:r>
              <a:rPr lang="fr-FR" i="1" dirty="0" err="1" smtClean="0"/>
              <a:t>dL</a:t>
            </a:r>
            <a:r>
              <a:rPr lang="fr-FR" i="1" dirty="0" smtClean="0"/>
              <a:t> =-(variation de K)/(variation de L)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4223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Graphiquement …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 bwMode="auto">
          <a:xfrm>
            <a:off x="1732096" y="1825625"/>
            <a:ext cx="567980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4032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Convexité des </a:t>
            </a:r>
            <a:r>
              <a:rPr lang="fr-FR" dirty="0" err="1" smtClean="0"/>
              <a:t>Isoquantes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 point B :</a:t>
            </a:r>
          </a:p>
          <a:p>
            <a:pPr lvl="1"/>
            <a:r>
              <a:rPr lang="fr-FR" dirty="0" smtClean="0"/>
              <a:t>Le travail est plus rare par rapport au capital</a:t>
            </a:r>
          </a:p>
          <a:p>
            <a:pPr lvl="1"/>
            <a:r>
              <a:rPr lang="fr-FR" dirty="0" smtClean="0"/>
              <a:t>Toute unité de travail en plus ou en moins est </a:t>
            </a:r>
            <a:r>
              <a:rPr lang="fr-FR" b="1" dirty="0" smtClean="0"/>
              <a:t>importante pour l’entreprise car elle ne possède </a:t>
            </a:r>
            <a:r>
              <a:rPr lang="fr-FR" dirty="0" smtClean="0"/>
              <a:t>qu’une faible quantité de ce facteur</a:t>
            </a:r>
          </a:p>
          <a:p>
            <a:r>
              <a:rPr lang="fr-FR" dirty="0" smtClean="0"/>
              <a:t>Au point A : c’est le contraire !</a:t>
            </a:r>
          </a:p>
          <a:p>
            <a:pPr lvl="1"/>
            <a:r>
              <a:rPr lang="fr-FR" dirty="0" smtClean="0"/>
              <a:t>L’entreprise accorde moins d’importance au travail car elle en possède plus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Le TMST de </a:t>
            </a:r>
            <a:r>
              <a:rPr lang="fr-FR" i="1" dirty="0" smtClean="0"/>
              <a:t>K à L est donc plus élevé en B </a:t>
            </a:r>
            <a:r>
              <a:rPr lang="fr-FR" dirty="0" smtClean="0"/>
              <a:t>qu’en A</a:t>
            </a:r>
          </a:p>
          <a:p>
            <a:pPr lvl="1">
              <a:buNone/>
            </a:pPr>
            <a:r>
              <a:rPr lang="fr-FR" dirty="0" smtClean="0"/>
              <a:t>Décroissance du TMST  &gt; convexité des </a:t>
            </a:r>
            <a:r>
              <a:rPr lang="fr-FR" dirty="0" err="1" smtClean="0"/>
              <a:t>isoquantes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2358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mathématiquement…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Soit l’</a:t>
            </a:r>
            <a:r>
              <a:rPr lang="fr-FR" dirty="0" err="1" smtClean="0"/>
              <a:t>isoquante</a:t>
            </a:r>
            <a:r>
              <a:rPr lang="fr-FR" dirty="0" smtClean="0"/>
              <a:t> : </a:t>
            </a:r>
            <a:r>
              <a:rPr lang="fr-FR" i="1" dirty="0" smtClean="0"/>
              <a:t>q0 = f(K,L)</a:t>
            </a:r>
          </a:p>
          <a:p>
            <a:r>
              <a:rPr lang="fr-FR" dirty="0" smtClean="0"/>
              <a:t>En prenant la différentielle totale :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497"/>
            <a:ext cx="3143272" cy="798806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143380"/>
            <a:ext cx="5357850" cy="985842"/>
          </a:xfrm>
          <a:prstGeom prst="rect">
            <a:avLst/>
          </a:prstGeom>
          <a:noFill/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01260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Rendements d’Echelle Echelle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 : </a:t>
            </a:r>
          </a:p>
          <a:p>
            <a:pPr>
              <a:buNone/>
            </a:pPr>
            <a:r>
              <a:rPr lang="fr-FR" dirty="0" smtClean="0"/>
              <a:t>	Quelle sera la variation de la production quand K et L augmentent dans les mêmes proportions ?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&gt;&gt;  </a:t>
            </a:r>
            <a:r>
              <a:rPr lang="fr-FR" dirty="0" err="1" smtClean="0"/>
              <a:t>c-à-d</a:t>
            </a:r>
            <a:r>
              <a:rPr lang="fr-FR" dirty="0" smtClean="0"/>
              <a:t> que se passe-t-il si on multiplie par λ chacun des facteurs de production ?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71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Rendements d’Echelle Echelle -2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3 TYPES :</a:t>
            </a:r>
          </a:p>
          <a:p>
            <a:r>
              <a:rPr lang="fr-FR" dirty="0" smtClean="0"/>
              <a:t>Rendements d’échelle Décroissant</a:t>
            </a:r>
          </a:p>
          <a:p>
            <a:pPr algn="ctr">
              <a:buNone/>
            </a:pPr>
            <a:r>
              <a:rPr lang="fr-FR" dirty="0" smtClean="0"/>
              <a:t>f(λ K, λ L) &lt;  λ f(K,L)</a:t>
            </a:r>
          </a:p>
          <a:p>
            <a:pPr algn="ctr">
              <a:buNone/>
            </a:pPr>
            <a:r>
              <a:rPr lang="fr-FR" sz="1800" dirty="0" smtClean="0"/>
              <a:t>La production est multipliée par plus que λ</a:t>
            </a:r>
          </a:p>
          <a:p>
            <a:r>
              <a:rPr lang="fr-FR" dirty="0" smtClean="0"/>
              <a:t>Rendements d’échelle Croissants</a:t>
            </a:r>
          </a:p>
          <a:p>
            <a:pPr>
              <a:buNone/>
            </a:pPr>
            <a:r>
              <a:rPr lang="fr-FR" dirty="0" smtClean="0"/>
              <a:t>				f(</a:t>
            </a:r>
            <a:r>
              <a:rPr lang="el-GR" dirty="0" smtClean="0"/>
              <a:t>λ </a:t>
            </a:r>
            <a:r>
              <a:rPr lang="fr-FR" dirty="0" smtClean="0"/>
              <a:t>K,</a:t>
            </a:r>
            <a:r>
              <a:rPr lang="el-GR" dirty="0" smtClean="0"/>
              <a:t>λ </a:t>
            </a:r>
            <a:r>
              <a:rPr lang="fr-FR" dirty="0" smtClean="0"/>
              <a:t>L)&gt;</a:t>
            </a:r>
            <a:r>
              <a:rPr lang="el-GR" dirty="0" smtClean="0"/>
              <a:t>λ </a:t>
            </a:r>
            <a:r>
              <a:rPr lang="fr-FR" dirty="0" smtClean="0"/>
              <a:t>f(K,L)</a:t>
            </a:r>
          </a:p>
          <a:p>
            <a:pPr>
              <a:buNone/>
            </a:pPr>
            <a:r>
              <a:rPr lang="fr-FR" sz="1800" dirty="0" smtClean="0"/>
              <a:t>			La production est multipliée par moins que λ</a:t>
            </a:r>
          </a:p>
          <a:p>
            <a:r>
              <a:rPr lang="fr-FR" dirty="0" smtClean="0"/>
              <a:t>Rendements d’échelle Constant</a:t>
            </a:r>
          </a:p>
          <a:p>
            <a:pPr algn="ctr">
              <a:buNone/>
            </a:pPr>
            <a:r>
              <a:rPr lang="fr-FR" dirty="0" smtClean="0"/>
              <a:t>f(λ </a:t>
            </a:r>
            <a:r>
              <a:rPr lang="fr-FR" dirty="0" err="1" smtClean="0"/>
              <a:t>K,λ</a:t>
            </a:r>
            <a:r>
              <a:rPr lang="fr-FR" dirty="0" smtClean="0"/>
              <a:t> L)=λ f(K,L)</a:t>
            </a:r>
          </a:p>
          <a:p>
            <a:pPr algn="ctr">
              <a:buNone/>
            </a:pPr>
            <a:r>
              <a:rPr lang="fr-FR" sz="1800" dirty="0" smtClean="0"/>
              <a:t>La production est multipliée par λ</a:t>
            </a:r>
            <a:endParaRPr lang="fr-FR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288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Graphiquement</a:t>
            </a:r>
            <a:endParaRPr lang="fr-FR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 bwMode="auto">
          <a:xfrm>
            <a:off x="3436868" y="1825625"/>
            <a:ext cx="22702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8592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Explication des rendements</a:t>
            </a:r>
            <a:br>
              <a:rPr lang="fr-FR" dirty="0" smtClean="0"/>
            </a:br>
            <a:r>
              <a:rPr lang="fr-FR" dirty="0" smtClean="0"/>
              <a:t>d’échelle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Spécialisation des tâches (rendements d’échelle croissant)</a:t>
            </a:r>
          </a:p>
          <a:p>
            <a:r>
              <a:rPr lang="fr-FR" dirty="0" smtClean="0"/>
              <a:t>Lourdeurs bureaucratiques (rendements d’échelle décroissant)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2697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Différence avec le Progrès</a:t>
            </a:r>
            <a:br>
              <a:rPr lang="fr-FR" dirty="0" smtClean="0"/>
            </a:br>
            <a:r>
              <a:rPr lang="fr-FR" dirty="0" smtClean="0"/>
              <a:t>Technique (PT)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:</a:t>
            </a:r>
          </a:p>
          <a:p>
            <a:pPr lvl="1"/>
            <a:r>
              <a:rPr lang="fr-FR" i="1" dirty="0" smtClean="0"/>
              <a:t> Le PT désigne une transformation de la fonction de production dans le temps</a:t>
            </a:r>
          </a:p>
          <a:p>
            <a:pPr lvl="1"/>
            <a:r>
              <a:rPr lang="fr-FR" i="1" dirty="0" smtClean="0"/>
              <a:t> Il y a PT entre les dates t</a:t>
            </a:r>
            <a:r>
              <a:rPr lang="fr-FR" i="1" baseline="-25000" dirty="0" smtClean="0"/>
              <a:t>0</a:t>
            </a:r>
            <a:r>
              <a:rPr lang="fr-FR" i="1" dirty="0" smtClean="0"/>
              <a:t> et t</a:t>
            </a:r>
            <a:r>
              <a:rPr lang="fr-FR" i="1" baseline="-25000" dirty="0" smtClean="0"/>
              <a:t>1 </a:t>
            </a:r>
            <a:r>
              <a:rPr lang="fr-FR" i="1" dirty="0" smtClean="0"/>
              <a:t>si on peut obtenir avec les mêmes quantités de facteurs une production plus importante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410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du PT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 capital constant, </a:t>
            </a:r>
            <a:r>
              <a:rPr lang="fr-FR" b="1" smtClean="0"/>
              <a:t>la production ne croît que si le nombre de travailleurs augmente ou si la productivité des travailleurs augmente (changement de technologie).</a:t>
            </a:r>
          </a:p>
          <a:p>
            <a:r>
              <a:rPr lang="fr-FR" b="1" smtClean="0"/>
              <a:t>Le PT améliore la qualité du travail et augmente la productivité (changement de fonction de production de F à F’) plus de quantités sont produites avec le même niveau de travail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5550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 err="1">
                <a:solidFill>
                  <a:srgbClr val="0E0076"/>
                </a:solidFill>
              </a:rPr>
              <a:t>Objectif</a:t>
            </a:r>
            <a:r>
              <a:rPr lang="en-US" sz="3500" b="1" dirty="0">
                <a:solidFill>
                  <a:srgbClr val="0E0076"/>
                </a:solidFill>
              </a:rPr>
              <a:t>: </a:t>
            </a:r>
            <a:r>
              <a:rPr lang="en-US" sz="3500" b="1" dirty="0" err="1">
                <a:solidFill>
                  <a:srgbClr val="0E0076"/>
                </a:solidFill>
              </a:rPr>
              <a:t>maximisation</a:t>
            </a:r>
            <a:r>
              <a:rPr lang="en-US" sz="3500" b="1" dirty="0">
                <a:solidFill>
                  <a:srgbClr val="0E0076"/>
                </a:solidFill>
              </a:rPr>
              <a:t> du profit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But des propriétaires de l’</a:t>
            </a:r>
            <a:r>
              <a:rPr lang="fr-FR" dirty="0" err="1"/>
              <a:t>ent</a:t>
            </a:r>
            <a:r>
              <a:rPr lang="fr-FR" dirty="0"/>
              <a:t>.: obtenir le plus de bénéfices possibles (retour sur investissement).</a:t>
            </a:r>
          </a:p>
          <a:p>
            <a:pPr lvl="0"/>
            <a:r>
              <a:rPr lang="fr-FR" dirty="0"/>
              <a:t>Nécessite: maximisation du profit + utilisation efficace des moyens de production</a:t>
            </a:r>
          </a:p>
          <a:p>
            <a:pPr lvl="0"/>
            <a:r>
              <a:rPr lang="fr-FR" dirty="0"/>
              <a:t>Intérêts des propriétaires et des managers potentiellement différents </a:t>
            </a:r>
            <a:r>
              <a:rPr lang="fr-FR" dirty="0" smtClean="0"/>
              <a:t>(problème d’</a:t>
            </a:r>
            <a:r>
              <a:rPr lang="fr-FR" dirty="0" err="1" smtClean="0"/>
              <a:t>agnce</a:t>
            </a:r>
            <a:r>
              <a:rPr lang="fr-FR" dirty="0" smtClean="0"/>
              <a:t>)</a:t>
            </a:r>
          </a:p>
          <a:p>
            <a:pPr lvl="0"/>
            <a:r>
              <a:rPr lang="fr-FR" dirty="0" smtClean="0"/>
              <a:t>Hypothèse </a:t>
            </a:r>
            <a:r>
              <a:rPr lang="fr-FR" dirty="0"/>
              <a:t>simplificatrice: pas de conflits d’intérêt (pas de dilemme principal-agent). On raisonne comme si le manager est le propriétaire de l’entreprise.</a:t>
            </a:r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4159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du Pt 2</a:t>
            </a:r>
            <a:endParaRPr lang="fr-FR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 bwMode="auto">
          <a:xfrm>
            <a:off x="3376762" y="2825103"/>
            <a:ext cx="2390476" cy="2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4805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Fonction de Production</a:t>
            </a:r>
            <a:br>
              <a:rPr lang="fr-FR" dirty="0" smtClean="0"/>
            </a:br>
            <a:r>
              <a:rPr lang="fr-FR" dirty="0" smtClean="0"/>
              <a:t>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fonction de production de type Cobb-Douglas est de la forme :</a:t>
            </a:r>
          </a:p>
          <a:p>
            <a:pPr>
              <a:buNone/>
            </a:pPr>
            <a:r>
              <a:rPr lang="fr-FR" i="1" dirty="0" smtClean="0"/>
              <a:t>				q = A K</a:t>
            </a:r>
            <a:r>
              <a:rPr lang="el-GR" i="1" baseline="30000" dirty="0" smtClean="0"/>
              <a:t>α</a:t>
            </a:r>
            <a:r>
              <a:rPr lang="el-GR" i="1" dirty="0" smtClean="0"/>
              <a:t> </a:t>
            </a:r>
            <a:r>
              <a:rPr lang="fr-FR" i="1" dirty="0" smtClean="0"/>
              <a:t>L</a:t>
            </a:r>
            <a:r>
              <a:rPr lang="el-GR" i="1" baseline="30000" dirty="0" smtClean="0"/>
              <a:t>β</a:t>
            </a:r>
          </a:p>
          <a:p>
            <a:pPr>
              <a:buNone/>
            </a:pPr>
            <a:r>
              <a:rPr lang="fr-FR" i="1" dirty="0" smtClean="0"/>
              <a:t>Où</a:t>
            </a:r>
          </a:p>
          <a:p>
            <a:pPr>
              <a:buNone/>
            </a:pPr>
            <a:r>
              <a:rPr lang="fr-FR" dirty="0" smtClean="0"/>
              <a:t>	– </a:t>
            </a:r>
            <a:r>
              <a:rPr lang="fr-FR" i="1" dirty="0" smtClean="0"/>
              <a:t>A est un paramètre (technologique)</a:t>
            </a:r>
          </a:p>
          <a:p>
            <a:pPr>
              <a:buNone/>
            </a:pPr>
            <a:r>
              <a:rPr lang="fr-FR" dirty="0" smtClean="0"/>
              <a:t>	– </a:t>
            </a:r>
            <a:r>
              <a:rPr lang="fr-FR" i="1" dirty="0" smtClean="0"/>
              <a:t>(α ,β) sont des constantes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0978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 la Cobb-Douglas</a:t>
            </a:r>
            <a:endParaRPr lang="fr-FR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143109" y="1928802"/>
            <a:ext cx="3786214" cy="31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3386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de la 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La nature des Rendements d’échelle dépend des valeurs des constantes : </a:t>
            </a:r>
            <a:r>
              <a:rPr lang="el-GR" i="1" dirty="0" smtClean="0"/>
              <a:t>α,</a:t>
            </a:r>
            <a:r>
              <a:rPr lang="fr-FR" i="1" dirty="0" smtClean="0"/>
              <a:t> </a:t>
            </a:r>
            <a:r>
              <a:rPr lang="el-GR" i="1" dirty="0" smtClean="0"/>
              <a:t>β</a:t>
            </a:r>
          </a:p>
          <a:p>
            <a:pPr>
              <a:buNone/>
            </a:pPr>
            <a:r>
              <a:rPr lang="fr-FR" i="1" dirty="0" smtClean="0"/>
              <a:t>			f(</a:t>
            </a:r>
            <a:r>
              <a:rPr lang="el-GR" i="1" dirty="0" smtClean="0"/>
              <a:t>λ </a:t>
            </a:r>
            <a:r>
              <a:rPr lang="fr-FR" i="1" dirty="0" smtClean="0"/>
              <a:t>K,</a:t>
            </a:r>
            <a:r>
              <a:rPr lang="el-GR" i="1" dirty="0" smtClean="0"/>
              <a:t>λ </a:t>
            </a:r>
            <a:r>
              <a:rPr lang="fr-FR" i="1" dirty="0" smtClean="0"/>
              <a:t>L)= </a:t>
            </a:r>
            <a:r>
              <a:rPr lang="el-GR" i="1" dirty="0" smtClean="0"/>
              <a:t>λ α+β </a:t>
            </a:r>
            <a:r>
              <a:rPr lang="fr-FR" i="1" dirty="0" smtClean="0"/>
              <a:t>A K</a:t>
            </a:r>
            <a:r>
              <a:rPr lang="el-GR" i="1" dirty="0" smtClean="0"/>
              <a:t>α </a:t>
            </a:r>
            <a:r>
              <a:rPr lang="fr-FR" i="1" dirty="0" smtClean="0"/>
              <a:t>L</a:t>
            </a:r>
            <a:r>
              <a:rPr lang="el-GR" i="1" dirty="0" smtClean="0"/>
              <a:t>β</a:t>
            </a:r>
          </a:p>
          <a:p>
            <a:pPr>
              <a:buNone/>
            </a:pPr>
            <a:r>
              <a:rPr lang="fr-FR" dirty="0" smtClean="0"/>
              <a:t>		– </a:t>
            </a:r>
            <a:r>
              <a:rPr lang="fr-FR" i="1" dirty="0" smtClean="0"/>
              <a:t>Si α+β &gt; 1 : rendements d’échelle croissants</a:t>
            </a:r>
          </a:p>
          <a:p>
            <a:pPr>
              <a:buNone/>
            </a:pPr>
            <a:r>
              <a:rPr lang="fr-FR" dirty="0" smtClean="0"/>
              <a:t>		– </a:t>
            </a:r>
            <a:r>
              <a:rPr lang="fr-FR" i="1" dirty="0" smtClean="0"/>
              <a:t>Si α+β &lt; 1 : rendements d’échelle décroissants</a:t>
            </a:r>
          </a:p>
          <a:p>
            <a:pPr>
              <a:buNone/>
            </a:pPr>
            <a:r>
              <a:rPr lang="fr-FR" dirty="0" smtClean="0"/>
              <a:t>		– </a:t>
            </a:r>
            <a:r>
              <a:rPr lang="fr-FR" i="1" dirty="0" smtClean="0"/>
              <a:t>Si α+β = 1 : rendements d’échelle constants</a:t>
            </a:r>
          </a:p>
          <a:p>
            <a:pPr>
              <a:buNone/>
            </a:pPr>
            <a:r>
              <a:rPr lang="fr-FR" b="1" dirty="0" smtClean="0"/>
              <a:t>Remarque :</a:t>
            </a:r>
          </a:p>
          <a:p>
            <a:pPr>
              <a:buNone/>
            </a:pPr>
            <a:r>
              <a:rPr lang="fr-FR" b="1" i="1" dirty="0" smtClean="0"/>
              <a:t>	La décroissance des rendements marginaux (où un facteur est fixé) n’implique pas la décroissance des rendements d’échelle</a:t>
            </a:r>
            <a:endParaRPr lang="fr-FR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95923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Implications pour le TMST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peut faire apparaître la quantité produite q=f(K,L) dans la formule de la productivité marginale du travail:</a:t>
            </a:r>
          </a:p>
          <a:p>
            <a:pPr>
              <a:buNone/>
            </a:pPr>
            <a:r>
              <a:rPr lang="fr-FR" dirty="0" smtClean="0"/>
              <a:t>				</a:t>
            </a:r>
            <a:r>
              <a:rPr lang="fr-FR" dirty="0" err="1" smtClean="0"/>
              <a:t>PmL</a:t>
            </a:r>
            <a:r>
              <a:rPr lang="fr-FR" dirty="0" smtClean="0"/>
              <a:t>= (</a:t>
            </a:r>
            <a:r>
              <a:rPr lang="el-GR" dirty="0" smtClean="0"/>
              <a:t>β/ </a:t>
            </a:r>
            <a:r>
              <a:rPr lang="fr-FR" i="1" dirty="0" smtClean="0"/>
              <a:t>L).q</a:t>
            </a:r>
          </a:p>
          <a:p>
            <a:r>
              <a:rPr lang="fr-FR" dirty="0" smtClean="0"/>
              <a:t>Même chose pour </a:t>
            </a:r>
            <a:r>
              <a:rPr lang="fr-FR" dirty="0" err="1" smtClean="0"/>
              <a:t>PmK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			</a:t>
            </a:r>
            <a:r>
              <a:rPr lang="fr-FR" dirty="0" err="1" smtClean="0"/>
              <a:t>PmK</a:t>
            </a:r>
            <a:r>
              <a:rPr lang="fr-FR" dirty="0" smtClean="0"/>
              <a:t>= (</a:t>
            </a:r>
            <a:r>
              <a:rPr lang="el-GR" dirty="0" smtClean="0"/>
              <a:t>α / </a:t>
            </a:r>
            <a:r>
              <a:rPr lang="fr-FR" i="1" dirty="0" smtClean="0"/>
              <a:t>K).q</a:t>
            </a:r>
          </a:p>
          <a:p>
            <a:r>
              <a:rPr lang="fr-FR" dirty="0" smtClean="0"/>
              <a:t>Puisque le TMST est égal au rapport des deux productivités marginales, on a:</a:t>
            </a:r>
          </a:p>
          <a:p>
            <a:pPr algn="ctr">
              <a:buNone/>
            </a:pPr>
            <a:r>
              <a:rPr lang="fr-FR" dirty="0" smtClean="0"/>
              <a:t>TMST= </a:t>
            </a:r>
            <a:r>
              <a:rPr lang="fr-FR" i="1" dirty="0" err="1" smtClean="0"/>
              <a:t>PmL</a:t>
            </a:r>
            <a:r>
              <a:rPr lang="fr-FR" i="1" dirty="0" smtClean="0"/>
              <a:t>/</a:t>
            </a:r>
            <a:r>
              <a:rPr lang="fr-FR" i="1" dirty="0" err="1" smtClean="0"/>
              <a:t>PmK</a:t>
            </a:r>
            <a:endParaRPr lang="fr-FR" i="1" dirty="0" smtClean="0"/>
          </a:p>
          <a:p>
            <a:pPr algn="ctr">
              <a:buNone/>
            </a:pPr>
            <a:r>
              <a:rPr lang="fr-FR" i="1" dirty="0" smtClean="0"/>
              <a:t>Soit TMST = (β/ α ).(K/ L)</a:t>
            </a:r>
          </a:p>
          <a:p>
            <a:r>
              <a:rPr lang="fr-FR" dirty="0" smtClean="0"/>
              <a:t>Pour les fonctions de production Cobb Douglas, le TMST est égal au ratio capital par tête multiplié par le rapport des élasticités des facteurs de production.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29764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45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CORRIGES EXERCICES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1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66725"/>
            <a:ext cx="86487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4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9538"/>
            <a:ext cx="86772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6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47725"/>
            <a:ext cx="81438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4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90550"/>
            <a:ext cx="86487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6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53159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3500" b="1" dirty="0">
                <a:solidFill>
                  <a:srgbClr val="0E0076"/>
                </a:solidFill>
              </a:rPr>
              <a:t>Moyens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fr-FR" b="1" dirty="0" smtClean="0"/>
              <a:t>Objectif (rappel) : Profit maximum pour un coût minimum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Réalisation</a:t>
            </a:r>
            <a:r>
              <a:rPr lang="en-US" dirty="0" smtClean="0"/>
              <a:t> </a:t>
            </a:r>
            <a:r>
              <a:rPr lang="en-US" dirty="0" err="1"/>
              <a:t>d’une</a:t>
            </a:r>
            <a:r>
              <a:rPr lang="en-US" dirty="0"/>
              <a:t> production (output)</a:t>
            </a:r>
            <a:endParaRPr lang="fr-FR" dirty="0"/>
          </a:p>
          <a:p>
            <a:r>
              <a:rPr lang="fr-FR" dirty="0"/>
              <a:t>Production = Opération qui consiste à transformer par un processus de production des inputs en des biens ou services (</a:t>
            </a:r>
            <a:r>
              <a:rPr lang="fr-FR" dirty="0" smtClean="0"/>
              <a:t>output)</a:t>
            </a:r>
          </a:p>
          <a:p>
            <a:r>
              <a:rPr lang="fr-FR" sz="2800" dirty="0" smtClean="0"/>
              <a:t>Production obtenue par la meilleure combinaison d’inputs</a:t>
            </a:r>
          </a:p>
          <a:p>
            <a:r>
              <a:rPr lang="en-US" dirty="0" err="1" smtClean="0"/>
              <a:t>Définition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 : </a:t>
            </a:r>
            <a:r>
              <a:rPr lang="fr-FR" dirty="0" smtClean="0"/>
              <a:t>Tout </a:t>
            </a:r>
            <a:r>
              <a:rPr lang="fr-FR" dirty="0"/>
              <a:t>agent qui organise cette transformation et en tire un profit monétaire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6632"/>
            <a:ext cx="8791575" cy="71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7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00063"/>
            <a:ext cx="87725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9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8"/>
            <a:ext cx="87153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7150"/>
            <a:ext cx="86391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1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6675"/>
            <a:ext cx="873442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6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47663"/>
            <a:ext cx="86963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4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76275"/>
            <a:ext cx="87153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4325"/>
            <a:ext cx="87249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8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76238"/>
            <a:ext cx="86391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9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0050"/>
            <a:ext cx="86391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1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35769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 err="1">
                <a:solidFill>
                  <a:srgbClr val="0E0076"/>
                </a:solidFill>
              </a:rPr>
              <a:t>Vocabulaire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/>
              <a:t>Output</a:t>
            </a:r>
            <a:r>
              <a:rPr lang="fr-FR" dirty="0"/>
              <a:t> = Bien (ou Service) produit par l’entreprise</a:t>
            </a:r>
          </a:p>
          <a:p>
            <a:pPr lvl="0"/>
            <a:r>
              <a:rPr lang="fr-FR" b="1" dirty="0"/>
              <a:t>Input</a:t>
            </a:r>
            <a:r>
              <a:rPr lang="fr-FR" dirty="0"/>
              <a:t> = facteur utilisé pour la production des B&amp;S.</a:t>
            </a:r>
          </a:p>
          <a:p>
            <a:pPr lvl="0"/>
            <a:r>
              <a:rPr lang="fr-FR" b="1" dirty="0"/>
              <a:t>Profit</a:t>
            </a:r>
            <a:r>
              <a:rPr lang="fr-FR" dirty="0"/>
              <a:t> = bénéfices tirées de la production des B&amp;S compte tenu des coûts des inputs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5795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9296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Georgia" pitchFamily="18" charset="0"/>
              </a:rPr>
              <a:t>On note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et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 les quantités de capital et de travail nécessaires à la production d’une unité de bien </a:t>
            </a:r>
            <a:r>
              <a:rPr lang="fr-FR" sz="2000" b="1" dirty="0" smtClean="0">
                <a:latin typeface="Georgia" pitchFamily="18" charset="0"/>
              </a:rPr>
              <a:t>Q</a:t>
            </a:r>
          </a:p>
          <a:p>
            <a:r>
              <a:rPr lang="fr-FR" sz="2000" dirty="0" smtClean="0">
                <a:latin typeface="Georgia" pitchFamily="18" charset="0"/>
              </a:rPr>
              <a:t>La fonction de production s’écrit : </a:t>
            </a:r>
          </a:p>
          <a:p>
            <a:r>
              <a:rPr lang="fr-FR" sz="2000" b="1" dirty="0" smtClean="0">
                <a:latin typeface="Georgia" pitchFamily="18" charset="0"/>
              </a:rPr>
              <a:t>Q = 7 K</a:t>
            </a:r>
            <a:r>
              <a:rPr lang="fr-FR" sz="2000" b="1" baseline="30000" dirty="0" smtClean="0">
                <a:latin typeface="Georgia" pitchFamily="18" charset="0"/>
              </a:rPr>
              <a:t>3</a:t>
            </a:r>
            <a:r>
              <a:rPr lang="fr-FR" sz="2000" b="1" dirty="0" smtClean="0">
                <a:latin typeface="Georgia" pitchFamily="18" charset="0"/>
              </a:rPr>
              <a:t> L</a:t>
            </a:r>
          </a:p>
          <a:p>
            <a:endParaRPr lang="fr-FR" sz="2000" b="1" dirty="0" smtClean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fr-FR" sz="2000" dirty="0" smtClean="0">
                <a:latin typeface="Georgia" pitchFamily="18" charset="0"/>
              </a:rPr>
              <a:t>Calculer sans le démontrer le </a:t>
            </a:r>
            <a:r>
              <a:rPr lang="fr-FR" sz="2000" b="1" dirty="0" smtClean="0">
                <a:latin typeface="Georgia" pitchFamily="18" charset="0"/>
              </a:rPr>
              <a:t>TMST</a:t>
            </a:r>
            <a:r>
              <a:rPr lang="fr-FR" sz="2000" dirty="0" smtClean="0">
                <a:latin typeface="Georgia" pitchFamily="18" charset="0"/>
              </a:rPr>
              <a:t> de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à </a:t>
            </a:r>
            <a:r>
              <a:rPr lang="fr-FR" sz="2000" b="1" dirty="0" smtClean="0">
                <a:latin typeface="Georgia" pitchFamily="18" charset="0"/>
              </a:rPr>
              <a:t>L</a:t>
            </a:r>
          </a:p>
          <a:p>
            <a:pPr marL="342900" indent="-3429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fr-FR" sz="2000" dirty="0" smtClean="0">
                <a:latin typeface="Georgia" pitchFamily="18" charset="0"/>
              </a:rPr>
              <a:t>Si </a:t>
            </a:r>
            <a:r>
              <a:rPr lang="fr-FR" sz="2000" b="1" dirty="0" smtClean="0">
                <a:latin typeface="Georgia" pitchFamily="18" charset="0"/>
              </a:rPr>
              <a:t>K = K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 = 2 </a:t>
            </a:r>
            <a:r>
              <a:rPr lang="fr-FR" sz="2000" dirty="0" smtClean="0">
                <a:latin typeface="Georgia" pitchFamily="18" charset="0"/>
              </a:rPr>
              <a:t>comment s’écrit la fonction de production?</a:t>
            </a:r>
          </a:p>
          <a:p>
            <a:pPr marL="342900" indent="-3429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342900" indent="-342900">
              <a:buAutoNum type="arabicParenR"/>
            </a:pPr>
            <a:r>
              <a:rPr lang="fr-FR" sz="2000" dirty="0" smtClean="0">
                <a:latin typeface="Georgia" pitchFamily="18" charset="0"/>
              </a:rPr>
              <a:t>Que devient alors la valeur du </a:t>
            </a:r>
            <a:r>
              <a:rPr lang="fr-FR" sz="2000" b="1" dirty="0" smtClean="0">
                <a:latin typeface="Georgia" pitchFamily="18" charset="0"/>
              </a:rPr>
              <a:t>TMST</a:t>
            </a:r>
            <a:r>
              <a:rPr lang="fr-FR" sz="2000" dirty="0" smtClean="0">
                <a:latin typeface="Georgia" pitchFamily="18" charset="0"/>
              </a:rPr>
              <a:t> de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à </a:t>
            </a:r>
            <a:r>
              <a:rPr lang="fr-FR" sz="2000" b="1" dirty="0" smtClean="0">
                <a:latin typeface="Georgia" pitchFamily="18" charset="0"/>
              </a:rPr>
              <a:t>L</a:t>
            </a:r>
          </a:p>
          <a:p>
            <a:pPr marL="342900" indent="-342900">
              <a:buAutoNum type="arabicParenR"/>
            </a:pPr>
            <a:endParaRPr lang="fr-FR" b="1" dirty="0" smtClean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7538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>
                <a:latin typeface="Georgia" pitchFamily="18" charset="0"/>
              </a:rPr>
              <a:t>1) Calculons sans le démontrer le </a:t>
            </a:r>
            <a:r>
              <a:rPr lang="fr-FR" sz="2000" b="1" dirty="0" smtClean="0">
                <a:latin typeface="Georgia" pitchFamily="18" charset="0"/>
              </a:rPr>
              <a:t>TMST</a:t>
            </a:r>
            <a:r>
              <a:rPr lang="fr-FR" sz="2000" dirty="0" smtClean="0">
                <a:latin typeface="Georgia" pitchFamily="18" charset="0"/>
              </a:rPr>
              <a:t> de </a:t>
            </a:r>
            <a:r>
              <a:rPr lang="fr-FR" sz="2000" b="1" dirty="0" smtClean="0">
                <a:latin typeface="Georgia" pitchFamily="18" charset="0"/>
              </a:rPr>
              <a:t>K </a:t>
            </a:r>
            <a:r>
              <a:rPr lang="fr-FR" sz="2000" dirty="0" smtClean="0">
                <a:latin typeface="Georgia" pitchFamily="18" charset="0"/>
              </a:rPr>
              <a:t>à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 :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À l’intérieur de la zone des substitutions possibles, le taux marginal de substitution (TMST) de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à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 exprime le taux </a:t>
            </a:r>
            <a:r>
              <a:rPr lang="fr-FR" sz="2000" dirty="0" err="1" smtClean="0">
                <a:latin typeface="Georgia" pitchFamily="18" charset="0"/>
              </a:rPr>
              <a:t>auxquel</a:t>
            </a:r>
            <a:r>
              <a:rPr lang="fr-FR" sz="2000" dirty="0" smtClean="0">
                <a:latin typeface="Georgia" pitchFamily="18" charset="0"/>
              </a:rPr>
              <a:t> le facteur </a:t>
            </a:r>
            <a:r>
              <a:rPr lang="fr-FR" sz="2000" b="1" dirty="0" smtClean="0">
                <a:latin typeface="Georgia" pitchFamily="18" charset="0"/>
              </a:rPr>
              <a:t>K </a:t>
            </a:r>
            <a:r>
              <a:rPr lang="fr-FR" sz="2000" dirty="0" smtClean="0">
                <a:latin typeface="Georgia" pitchFamily="18" charset="0"/>
              </a:rPr>
              <a:t>doit être substitué au facteur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 pour maintenir un niveau donné de production.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Il nous est donné par la formule :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Application numérique :  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endParaRPr lang="fr-FR" sz="2000" dirty="0">
              <a:latin typeface="Georgia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86781"/>
              </p:ext>
            </p:extLst>
          </p:nvPr>
        </p:nvGraphicFramePr>
        <p:xfrm>
          <a:off x="4429124" y="4143380"/>
          <a:ext cx="2927366" cy="87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Équation" r:id="rId8" imgW="1282680" imgH="457200" progId="Equation.3">
                  <p:embed/>
                </p:oleObj>
              </mc:Choice>
              <mc:Fallback>
                <p:oleObj name="Équation" r:id="rId8" imgW="12826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143380"/>
                        <a:ext cx="2927366" cy="871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61383"/>
              </p:ext>
            </p:extLst>
          </p:nvPr>
        </p:nvGraphicFramePr>
        <p:xfrm>
          <a:off x="4071934" y="5214950"/>
          <a:ext cx="2000264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Équation" r:id="rId10" imgW="774360" imgH="393480" progId="Equation.3">
                  <p:embed/>
                </p:oleObj>
              </mc:Choice>
              <mc:Fallback>
                <p:oleObj name="Équation" r:id="rId10" imgW="774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5214950"/>
                        <a:ext cx="2000264" cy="78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9753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929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>
                <a:latin typeface="Georgia" pitchFamily="18" charset="0"/>
              </a:rPr>
              <a:t>2) Écrivons la fonction de production si </a:t>
            </a:r>
            <a:r>
              <a:rPr lang="fr-FR" sz="2000" b="1" dirty="0" smtClean="0">
                <a:latin typeface="Georgia" pitchFamily="18" charset="0"/>
              </a:rPr>
              <a:t>K=K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=2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Dans ce cas, nous nous situons en courte période et</a:t>
            </a:r>
          </a:p>
          <a:p>
            <a:pPr marL="342900" indent="-342900" algn="ctr"/>
            <a:endParaRPr lang="fr-FR" sz="2000" b="1" dirty="0" smtClean="0">
              <a:latin typeface="Georgia" pitchFamily="18" charset="0"/>
            </a:endParaRPr>
          </a:p>
          <a:p>
            <a:pPr marL="342900" indent="-342900" algn="ctr"/>
            <a:r>
              <a:rPr lang="fr-FR" sz="2000" b="1" dirty="0" smtClean="0">
                <a:latin typeface="Georgia" pitchFamily="18" charset="0"/>
              </a:rPr>
              <a:t>Q= 56L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3) Déterminons alors la valeur du </a:t>
            </a:r>
            <a:r>
              <a:rPr lang="fr-FR" sz="2000" b="1" dirty="0" smtClean="0">
                <a:latin typeface="Georgia" pitchFamily="18" charset="0"/>
              </a:rPr>
              <a:t>TMST</a:t>
            </a:r>
            <a:r>
              <a:rPr lang="fr-FR" sz="2000" dirty="0" smtClean="0">
                <a:latin typeface="Georgia" pitchFamily="18" charset="0"/>
              </a:rPr>
              <a:t>  de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à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 :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/>
            <a:r>
              <a:rPr lang="fr-FR" sz="2000" dirty="0" smtClean="0">
                <a:latin typeface="Georgia" pitchFamily="18" charset="0"/>
              </a:rPr>
              <a:t>Comme la fonction de production ne dépend plus que du seul facteur travail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, il n’est plus possible de substituer le facteur </a:t>
            </a:r>
            <a:r>
              <a:rPr lang="fr-FR" sz="2000" b="1" dirty="0" smtClean="0">
                <a:latin typeface="Georgia" pitchFamily="18" charset="0"/>
              </a:rPr>
              <a:t>K</a:t>
            </a:r>
            <a:r>
              <a:rPr lang="fr-FR" sz="2000" dirty="0" smtClean="0">
                <a:latin typeface="Georgia" pitchFamily="18" charset="0"/>
              </a:rPr>
              <a:t> au facteur </a:t>
            </a:r>
            <a:r>
              <a:rPr lang="fr-FR" sz="2000" b="1" dirty="0" smtClean="0">
                <a:latin typeface="Georgia" pitchFamily="18" charset="0"/>
              </a:rPr>
              <a:t>L</a:t>
            </a:r>
            <a:r>
              <a:rPr lang="fr-FR" sz="2000" dirty="0" smtClean="0">
                <a:latin typeface="Georgia" pitchFamily="18" charset="0"/>
              </a:rPr>
              <a:t>.</a:t>
            </a:r>
          </a:p>
          <a:p>
            <a:pPr marL="342900" indent="-342900"/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De combien il faudrait augmenter  K pour compenser la baisse d’une unité de L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342900" indent="-342900" algn="ctr"/>
            <a:r>
              <a:rPr lang="fr-FR" sz="2000" dirty="0" smtClean="0">
                <a:latin typeface="Georgia" pitchFamily="18" charset="0"/>
              </a:rPr>
              <a:t>D’où  </a:t>
            </a:r>
            <a:r>
              <a:rPr lang="fr-FR" sz="2000" b="1" dirty="0" smtClean="0">
                <a:latin typeface="Georgia" pitchFamily="18" charset="0"/>
              </a:rPr>
              <a:t>TMST = O</a:t>
            </a:r>
            <a:endParaRPr lang="fr-FR" sz="2000" b="1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3023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000" dirty="0" smtClean="0">
                <a:latin typeface="Georgia" pitchFamily="18" charset="0"/>
              </a:rPr>
              <a:t>Une entreprise fabrique un bien </a:t>
            </a:r>
            <a:r>
              <a:rPr lang="fr-FR" sz="2000" b="1" dirty="0" smtClean="0">
                <a:latin typeface="Georgia" pitchFamily="18" charset="0"/>
              </a:rPr>
              <a:t>Q </a:t>
            </a:r>
            <a:r>
              <a:rPr lang="fr-FR" sz="2000" dirty="0" smtClean="0">
                <a:latin typeface="Georgia" pitchFamily="18" charset="0"/>
              </a:rPr>
              <a:t>et a comme fonction de production, la fonction de type Cobb-Douglas : </a:t>
            </a:r>
            <a:r>
              <a:rPr lang="fr-FR" sz="2000" b="1" dirty="0" smtClean="0">
                <a:latin typeface="Georgia" pitchFamily="18" charset="0"/>
              </a:rPr>
              <a:t>Q= 2KL</a:t>
            </a:r>
          </a:p>
          <a:p>
            <a:pPr marL="342900" indent="-342900"/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Tracer les </a:t>
            </a:r>
            <a:r>
              <a:rPr lang="fr-FR" sz="2000" dirty="0" err="1" smtClean="0">
                <a:latin typeface="Georgia" pitchFamily="18" charset="0"/>
              </a:rPr>
              <a:t>isoquantes</a:t>
            </a:r>
            <a:r>
              <a:rPr lang="fr-FR" sz="2000" dirty="0" smtClean="0">
                <a:latin typeface="Georgia" pitchFamily="18" charset="0"/>
              </a:rPr>
              <a:t> associées respectivement aux niveaux d’output : </a:t>
            </a:r>
            <a:r>
              <a:rPr lang="fr-FR" sz="2000" b="1" dirty="0" smtClean="0">
                <a:latin typeface="Georgia" pitchFamily="18" charset="0"/>
              </a:rPr>
              <a:t>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 = 2 </a:t>
            </a:r>
            <a:r>
              <a:rPr lang="fr-FR" sz="2000" dirty="0" smtClean="0">
                <a:latin typeface="Georgia" pitchFamily="18" charset="0"/>
              </a:rPr>
              <a:t>et </a:t>
            </a:r>
            <a:r>
              <a:rPr lang="fr-FR" sz="2000" b="1" dirty="0" smtClean="0">
                <a:latin typeface="Georgia" pitchFamily="18" charset="0"/>
              </a:rPr>
              <a:t>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 = 3</a:t>
            </a:r>
            <a:r>
              <a:rPr lang="fr-FR" sz="2000" dirty="0" smtClean="0">
                <a:latin typeface="Georgia" pitchFamily="18" charset="0"/>
              </a:rPr>
              <a:t>. commenter.</a:t>
            </a:r>
          </a:p>
          <a:p>
            <a:pPr marL="457200" indent="-4572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Calculer le niveau de production de l’entreprise si les quantités de facteurs utilisés sont : </a:t>
            </a:r>
            <a:r>
              <a:rPr lang="fr-FR" sz="2000" b="1" dirty="0" smtClean="0">
                <a:latin typeface="Georgia" pitchFamily="18" charset="0"/>
              </a:rPr>
              <a:t>L=2</a:t>
            </a:r>
            <a:r>
              <a:rPr lang="fr-FR" sz="2000" dirty="0" smtClean="0">
                <a:latin typeface="Georgia" pitchFamily="18" charset="0"/>
              </a:rPr>
              <a:t> et </a:t>
            </a:r>
            <a:r>
              <a:rPr lang="fr-FR" sz="2000" b="1" dirty="0" smtClean="0">
                <a:latin typeface="Georgia" pitchFamily="18" charset="0"/>
              </a:rPr>
              <a:t>K= 5</a:t>
            </a:r>
          </a:p>
          <a:p>
            <a:pPr marL="457200" indent="-457200">
              <a:buAutoNum type="arabicParenR"/>
            </a:pPr>
            <a:endParaRPr lang="fr-FR" sz="2000" b="1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Calculer les productivités marginales des deux facteurs</a:t>
            </a:r>
          </a:p>
          <a:p>
            <a:pPr marL="457200" indent="-4572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En déduire le </a:t>
            </a:r>
            <a:r>
              <a:rPr lang="fr-FR" sz="2000" b="1" dirty="0" smtClean="0">
                <a:latin typeface="Georgia" pitchFamily="18" charset="0"/>
              </a:rPr>
              <a:t>TMST</a:t>
            </a:r>
            <a:r>
              <a:rPr lang="fr-FR" sz="2000" dirty="0" smtClean="0">
                <a:latin typeface="Georgia" pitchFamily="18" charset="0"/>
              </a:rPr>
              <a:t> de </a:t>
            </a:r>
            <a:r>
              <a:rPr lang="fr-FR" sz="2000" b="1" dirty="0" smtClean="0">
                <a:latin typeface="Georgia" pitchFamily="18" charset="0"/>
              </a:rPr>
              <a:t>K </a:t>
            </a:r>
            <a:r>
              <a:rPr lang="fr-FR" sz="2000" dirty="0" smtClean="0">
                <a:latin typeface="Georgia" pitchFamily="18" charset="0"/>
              </a:rPr>
              <a:t>à </a:t>
            </a:r>
            <a:r>
              <a:rPr lang="fr-FR" sz="2000" b="1" dirty="0" smtClean="0">
                <a:latin typeface="Georgia" pitchFamily="18" charset="0"/>
              </a:rPr>
              <a:t>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4671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0034" y="1928802"/>
            <a:ext cx="79296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Traçons les </a:t>
            </a:r>
            <a:r>
              <a:rPr lang="fr-FR" sz="2000" dirty="0" err="1" smtClean="0">
                <a:latin typeface="Georgia" pitchFamily="18" charset="0"/>
              </a:rPr>
              <a:t>isoquantes</a:t>
            </a:r>
            <a:r>
              <a:rPr lang="fr-FR" sz="2000" dirty="0" smtClean="0">
                <a:latin typeface="Georgia" pitchFamily="18" charset="0"/>
              </a:rPr>
              <a:t> associés aux niveaux d’output </a:t>
            </a:r>
            <a:r>
              <a:rPr lang="fr-FR" sz="2000" b="1" dirty="0" smtClean="0">
                <a:latin typeface="Georgia" pitchFamily="18" charset="0"/>
              </a:rPr>
              <a:t>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 = 2 </a:t>
            </a:r>
            <a:r>
              <a:rPr lang="fr-FR" sz="2000" dirty="0" smtClean="0">
                <a:latin typeface="Georgia" pitchFamily="18" charset="0"/>
              </a:rPr>
              <a:t>et </a:t>
            </a:r>
            <a:r>
              <a:rPr lang="fr-FR" sz="2000" b="1" dirty="0" smtClean="0">
                <a:latin typeface="Georgia" pitchFamily="18" charset="0"/>
              </a:rPr>
              <a:t>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=3</a:t>
            </a:r>
            <a:r>
              <a:rPr lang="fr-FR" sz="2000" dirty="0" smtClean="0">
                <a:latin typeface="Georgia" pitchFamily="18" charset="0"/>
              </a:rPr>
              <a:t>:</a:t>
            </a:r>
          </a:p>
          <a:p>
            <a:pPr marL="457200" indent="-457200"/>
            <a:endParaRPr lang="fr-FR" sz="2000" dirty="0" smtClean="0">
              <a:latin typeface="Georgia" pitchFamily="18" charset="0"/>
            </a:endParaRPr>
          </a:p>
          <a:p>
            <a:pPr marL="457200" indent="-457200"/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Nous savons qu’une </a:t>
            </a:r>
            <a:r>
              <a:rPr lang="fr-FR" sz="2000" dirty="0" err="1" smtClean="0">
                <a:solidFill>
                  <a:srgbClr val="FF0000"/>
                </a:solidFill>
                <a:latin typeface="Georgia" pitchFamily="18" charset="0"/>
              </a:rPr>
              <a:t>isoquante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 est l’ensemble des combinaisons d’inputs </a:t>
            </a:r>
            <a:r>
              <a:rPr lang="fr-FR" sz="2000" b="1" dirty="0" smtClean="0">
                <a:solidFill>
                  <a:srgbClr val="FF0000"/>
                </a:solidFill>
                <a:latin typeface="Georgia" pitchFamily="18" charset="0"/>
              </a:rPr>
              <a:t>K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Georgia" pitchFamily="18" charset="0"/>
              </a:rPr>
              <a:t>L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 qui permettent lorsqu’elles sont utilisées de la façon les plus efficace possible la réalisation d’output donné </a:t>
            </a:r>
            <a:r>
              <a:rPr lang="fr-FR" sz="2000" b="1" dirty="0" smtClean="0">
                <a:solidFill>
                  <a:srgbClr val="FF0000"/>
                </a:solidFill>
                <a:latin typeface="Georgia" pitchFamily="18" charset="0"/>
              </a:rPr>
              <a:t>Q</a:t>
            </a:r>
            <a:r>
              <a:rPr lang="fr-FR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0</a:t>
            </a:r>
            <a:r>
              <a:rPr lang="fr-FR" sz="2000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</a:p>
          <a:p>
            <a:pPr marL="457200" indent="-4572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dirty="0" smtClean="0">
                <a:latin typeface="Georgia" pitchFamily="18" charset="0"/>
              </a:rPr>
              <a:t>Soit </a:t>
            </a:r>
            <a:r>
              <a:rPr lang="fr-FR" sz="2000" b="1" dirty="0" smtClean="0">
                <a:latin typeface="Georgia" pitchFamily="18" charset="0"/>
              </a:rPr>
              <a:t>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="1" dirty="0" smtClean="0">
                <a:latin typeface="Georgia" pitchFamily="18" charset="0"/>
              </a:rPr>
              <a:t> = 2</a:t>
            </a:r>
            <a:r>
              <a:rPr lang="fr-FR" sz="2000" dirty="0" smtClean="0">
                <a:latin typeface="Georgia" pitchFamily="18" charset="0"/>
              </a:rPr>
              <a:t>,          </a:t>
            </a:r>
            <a:r>
              <a:rPr lang="fr-FR" sz="2000" b="1" dirty="0" smtClean="0">
                <a:latin typeface="Georgia" pitchFamily="18" charset="0"/>
              </a:rPr>
              <a:t>2</a:t>
            </a:r>
            <a:r>
              <a:rPr lang="fr-FR" sz="2000" dirty="0" smtClean="0">
                <a:latin typeface="Georgia" pitchFamily="18" charset="0"/>
              </a:rPr>
              <a:t> étant le niveau d’output donné</a:t>
            </a:r>
          </a:p>
          <a:p>
            <a:pPr marL="457200" indent="-4572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endParaRPr lang="fr-FR" sz="2000" dirty="0" smtClean="0">
              <a:latin typeface="Georgia" pitchFamily="18" charset="0"/>
            </a:endParaRPr>
          </a:p>
          <a:p>
            <a:pPr marL="457200" indent="-457200">
              <a:buAutoNum type="arabicParenR"/>
            </a:pPr>
            <a:r>
              <a:rPr lang="fr-FR" sz="2000" b="1" dirty="0" smtClean="0">
                <a:latin typeface="Georgia" pitchFamily="18" charset="0"/>
              </a:rPr>
              <a:t>Q=Q</a:t>
            </a:r>
            <a:r>
              <a:rPr lang="fr-FR" sz="2000" b="1" baseline="-25000" dirty="0" smtClean="0">
                <a:latin typeface="Georgia" pitchFamily="18" charset="0"/>
              </a:rPr>
              <a:t>0</a:t>
            </a:r>
            <a:r>
              <a:rPr lang="fr-FR" sz="2000" baseline="-25000" dirty="0" smtClean="0">
                <a:latin typeface="Georgia" pitchFamily="18" charset="0"/>
              </a:rPr>
              <a:t> </a:t>
            </a:r>
            <a:r>
              <a:rPr lang="fr-FR" sz="2000" dirty="0" smtClean="0">
                <a:latin typeface="Georgia" pitchFamily="18" charset="0"/>
              </a:rPr>
              <a:t>  alors     </a:t>
            </a:r>
            <a:r>
              <a:rPr lang="fr-FR" sz="2000" b="1" dirty="0" smtClean="0">
                <a:latin typeface="Georgia" pitchFamily="18" charset="0"/>
              </a:rPr>
              <a:t>2KL=2   </a:t>
            </a:r>
            <a:r>
              <a:rPr lang="fr-FR" sz="2000" dirty="0" smtClean="0">
                <a:latin typeface="Georgia" pitchFamily="18" charset="0"/>
              </a:rPr>
              <a:t>donc</a:t>
            </a:r>
            <a:r>
              <a:rPr lang="fr-FR" sz="2000" b="1" dirty="0" smtClean="0">
                <a:latin typeface="Georgia" pitchFamily="18" charset="0"/>
              </a:rPr>
              <a:t>  </a:t>
            </a:r>
            <a:r>
              <a:rPr lang="fr-FR" sz="2000" dirty="0" smtClean="0">
                <a:latin typeface="Georgia" pitchFamily="18" charset="0"/>
              </a:rPr>
              <a:t>   </a:t>
            </a:r>
            <a:r>
              <a:rPr lang="fr-FR" sz="2000" b="1" dirty="0" smtClean="0">
                <a:latin typeface="Georgia" pitchFamily="18" charset="0"/>
              </a:rPr>
              <a:t>KL=1   d’où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49154"/>
              </p:ext>
            </p:extLst>
          </p:nvPr>
        </p:nvGraphicFramePr>
        <p:xfrm>
          <a:off x="6500826" y="4572008"/>
          <a:ext cx="1857388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Équation" r:id="rId8" imgW="444240" imgH="393480" progId="Equation.3">
                  <p:embed/>
                </p:oleObj>
              </mc:Choice>
              <mc:Fallback>
                <p:oleObj name="Équation" r:id="rId8" imgW="444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4572008"/>
                        <a:ext cx="1857388" cy="1143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5315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785926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eorgia" pitchFamily="18" charset="0"/>
              </a:rPr>
              <a:t>Cette équation représente l’</a:t>
            </a:r>
            <a:r>
              <a:rPr lang="fr-FR" dirty="0" err="1" smtClean="0">
                <a:latin typeface="Georgia" pitchFamily="18" charset="0"/>
              </a:rPr>
              <a:t>isoquante</a:t>
            </a:r>
            <a:r>
              <a:rPr lang="fr-FR" dirty="0" smtClean="0">
                <a:latin typeface="Georgia" pitchFamily="18" charset="0"/>
              </a:rPr>
              <a:t> associée au niveau d’output </a:t>
            </a:r>
            <a:r>
              <a:rPr lang="fr-FR" b="1" dirty="0" smtClean="0">
                <a:latin typeface="Georgia" pitchFamily="18" charset="0"/>
              </a:rPr>
              <a:t>Q</a:t>
            </a:r>
            <a:r>
              <a:rPr lang="fr-FR" b="1" baseline="-25000" dirty="0" smtClean="0">
                <a:latin typeface="Georgia" pitchFamily="18" charset="0"/>
              </a:rPr>
              <a:t>0</a:t>
            </a:r>
            <a:r>
              <a:rPr lang="fr-FR" b="1" dirty="0" smtClean="0">
                <a:latin typeface="Georgia" pitchFamily="18" charset="0"/>
              </a:rPr>
              <a:t> = 2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Prenons 3 points :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a : si </a:t>
            </a:r>
            <a:r>
              <a:rPr lang="fr-FR" b="1" dirty="0" smtClean="0">
                <a:latin typeface="Georgia" pitchFamily="18" charset="0"/>
              </a:rPr>
              <a:t>L=1 ;     </a:t>
            </a:r>
            <a:r>
              <a:rPr lang="fr-FR" dirty="0" smtClean="0">
                <a:latin typeface="Georgia" pitchFamily="18" charset="0"/>
              </a:rPr>
              <a:t>      </a:t>
            </a:r>
            <a:r>
              <a:rPr lang="fr-FR" b="1" dirty="0" smtClean="0">
                <a:latin typeface="Georgia" pitchFamily="18" charset="0"/>
              </a:rPr>
              <a:t>K=1</a:t>
            </a:r>
          </a:p>
          <a:p>
            <a:r>
              <a:rPr lang="fr-FR" dirty="0" smtClean="0">
                <a:latin typeface="Georgia" pitchFamily="18" charset="0"/>
              </a:rPr>
              <a:t>b : si </a:t>
            </a:r>
            <a:r>
              <a:rPr lang="fr-FR" b="1" dirty="0" smtClean="0">
                <a:latin typeface="Georgia" pitchFamily="18" charset="0"/>
              </a:rPr>
              <a:t>L=2</a:t>
            </a:r>
            <a:r>
              <a:rPr lang="fr-FR" dirty="0" smtClean="0">
                <a:latin typeface="Georgia" pitchFamily="18" charset="0"/>
              </a:rPr>
              <a:t> ;           </a:t>
            </a:r>
            <a:r>
              <a:rPr lang="fr-FR" b="1" dirty="0" smtClean="0">
                <a:latin typeface="Georgia" pitchFamily="18" charset="0"/>
              </a:rPr>
              <a:t>K = 0.5</a:t>
            </a:r>
          </a:p>
          <a:p>
            <a:r>
              <a:rPr lang="fr-FR" dirty="0" smtClean="0">
                <a:latin typeface="Georgia" pitchFamily="18" charset="0"/>
              </a:rPr>
              <a:t>C : si </a:t>
            </a:r>
            <a:r>
              <a:rPr lang="fr-FR" b="1" dirty="0" smtClean="0">
                <a:latin typeface="Georgia" pitchFamily="18" charset="0"/>
              </a:rPr>
              <a:t>L= 0,5 </a:t>
            </a:r>
            <a:r>
              <a:rPr lang="fr-FR" dirty="0" smtClean="0">
                <a:latin typeface="Georgia" pitchFamily="18" charset="0"/>
              </a:rPr>
              <a:t>;      </a:t>
            </a:r>
            <a:r>
              <a:rPr lang="fr-FR" b="1" dirty="0" smtClean="0">
                <a:latin typeface="Georgia" pitchFamily="18" charset="0"/>
              </a:rPr>
              <a:t>K=2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De même, soit </a:t>
            </a:r>
            <a:r>
              <a:rPr lang="fr-FR" b="1" dirty="0" smtClean="0">
                <a:latin typeface="Georgia" pitchFamily="18" charset="0"/>
              </a:rPr>
              <a:t>Q</a:t>
            </a:r>
            <a:r>
              <a:rPr lang="fr-FR" b="1" baseline="-25000" dirty="0" smtClean="0">
                <a:latin typeface="Georgia" pitchFamily="18" charset="0"/>
              </a:rPr>
              <a:t>0</a:t>
            </a:r>
            <a:r>
              <a:rPr lang="fr-FR" b="1" dirty="0" smtClean="0">
                <a:latin typeface="Georgia" pitchFamily="18" charset="0"/>
              </a:rPr>
              <a:t>=3</a:t>
            </a:r>
            <a:r>
              <a:rPr lang="fr-FR" dirty="0" smtClean="0">
                <a:latin typeface="Georgia" pitchFamily="18" charset="0"/>
              </a:rPr>
              <a:t>,      </a:t>
            </a:r>
            <a:r>
              <a:rPr lang="fr-FR" b="1" dirty="0" smtClean="0">
                <a:latin typeface="Georgia" pitchFamily="18" charset="0"/>
              </a:rPr>
              <a:t>3</a:t>
            </a:r>
            <a:r>
              <a:rPr lang="fr-FR" dirty="0" smtClean="0">
                <a:latin typeface="Georgia" pitchFamily="18" charset="0"/>
              </a:rPr>
              <a:t> étant un niveau d’output donné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b="1" dirty="0" smtClean="0">
                <a:latin typeface="Georgia" pitchFamily="18" charset="0"/>
              </a:rPr>
              <a:t>Q= Q</a:t>
            </a:r>
            <a:r>
              <a:rPr lang="fr-FR" b="1" baseline="-25000" dirty="0" smtClean="0">
                <a:latin typeface="Georgia" pitchFamily="18" charset="0"/>
              </a:rPr>
              <a:t>0</a:t>
            </a:r>
            <a:r>
              <a:rPr lang="fr-FR" b="1" dirty="0" smtClean="0">
                <a:latin typeface="Georgia" pitchFamily="18" charset="0"/>
              </a:rPr>
              <a:t>  </a:t>
            </a:r>
            <a:r>
              <a:rPr lang="fr-FR" dirty="0" smtClean="0">
                <a:latin typeface="Georgia" pitchFamily="18" charset="0"/>
              </a:rPr>
              <a:t>alors </a:t>
            </a:r>
            <a:r>
              <a:rPr lang="fr-FR" b="1" dirty="0" smtClean="0">
                <a:latin typeface="Georgia" pitchFamily="18" charset="0"/>
              </a:rPr>
              <a:t>   2KL = 3  donc        KL = 3/2  d’où      </a:t>
            </a:r>
            <a:endParaRPr lang="fr-FR" b="1" dirty="0">
              <a:latin typeface="Georgia" pitchFamily="18" charset="0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9984"/>
              </p:ext>
            </p:extLst>
          </p:nvPr>
        </p:nvGraphicFramePr>
        <p:xfrm>
          <a:off x="6215074" y="4572008"/>
          <a:ext cx="221457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Équation" r:id="rId8" imgW="520560" imgH="393480" progId="Equation.3">
                  <p:embed/>
                </p:oleObj>
              </mc:Choice>
              <mc:Fallback>
                <p:oleObj name="Équation" r:id="rId8" imgW="5205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4572008"/>
                        <a:ext cx="2214578" cy="78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345"/>
              </p:ext>
            </p:extLst>
          </p:nvPr>
        </p:nvGraphicFramePr>
        <p:xfrm>
          <a:off x="3995936" y="2132856"/>
          <a:ext cx="18573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Équation" r:id="rId10" imgW="444307" imgH="393529" progId="Equation.3">
                  <p:embed/>
                </p:oleObj>
              </mc:Choice>
              <mc:Fallback>
                <p:oleObj name="Équation" r:id="rId10" imgW="44430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132856"/>
                        <a:ext cx="18573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2661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785926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eorgia" pitchFamily="18" charset="0"/>
              </a:rPr>
              <a:t>Cette équation représente l’</a:t>
            </a:r>
            <a:r>
              <a:rPr lang="fr-FR" dirty="0" err="1" smtClean="0">
                <a:latin typeface="Georgia" pitchFamily="18" charset="0"/>
              </a:rPr>
              <a:t>isoquante</a:t>
            </a:r>
            <a:r>
              <a:rPr lang="fr-FR" dirty="0" smtClean="0">
                <a:latin typeface="Georgia" pitchFamily="18" charset="0"/>
              </a:rPr>
              <a:t> associée au niveau d’output </a:t>
            </a:r>
            <a:r>
              <a:rPr lang="fr-FR" b="1" dirty="0" smtClean="0">
                <a:latin typeface="Georgia" pitchFamily="18" charset="0"/>
              </a:rPr>
              <a:t>Q</a:t>
            </a:r>
            <a:r>
              <a:rPr lang="fr-FR" b="1" baseline="-25000" dirty="0" smtClean="0">
                <a:latin typeface="Georgia" pitchFamily="18" charset="0"/>
              </a:rPr>
              <a:t>0</a:t>
            </a:r>
            <a:r>
              <a:rPr lang="fr-FR" b="1" dirty="0" smtClean="0">
                <a:latin typeface="Georgia" pitchFamily="18" charset="0"/>
              </a:rPr>
              <a:t> = 3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Prenons 3 points :</a:t>
            </a:r>
          </a:p>
          <a:p>
            <a:r>
              <a:rPr lang="fr-FR" dirty="0" smtClean="0">
                <a:latin typeface="Georgia" pitchFamily="18" charset="0"/>
              </a:rPr>
              <a:t>a : si </a:t>
            </a:r>
            <a:r>
              <a:rPr lang="fr-FR" b="1" dirty="0" smtClean="0">
                <a:latin typeface="Georgia" pitchFamily="18" charset="0"/>
              </a:rPr>
              <a:t>L=1 ;     </a:t>
            </a:r>
            <a:r>
              <a:rPr lang="fr-FR" dirty="0" smtClean="0">
                <a:latin typeface="Georgia" pitchFamily="18" charset="0"/>
              </a:rPr>
              <a:t>      </a:t>
            </a:r>
            <a:r>
              <a:rPr lang="fr-FR" b="1" dirty="0" smtClean="0">
                <a:latin typeface="Georgia" pitchFamily="18" charset="0"/>
              </a:rPr>
              <a:t>K=1,5</a:t>
            </a:r>
          </a:p>
          <a:p>
            <a:r>
              <a:rPr lang="fr-FR" dirty="0" smtClean="0">
                <a:latin typeface="Georgia" pitchFamily="18" charset="0"/>
              </a:rPr>
              <a:t>b : si </a:t>
            </a:r>
            <a:r>
              <a:rPr lang="fr-FR" b="1" dirty="0" smtClean="0">
                <a:latin typeface="Georgia" pitchFamily="18" charset="0"/>
              </a:rPr>
              <a:t>L=1,5</a:t>
            </a:r>
            <a:r>
              <a:rPr lang="fr-FR" dirty="0" smtClean="0">
                <a:latin typeface="Georgia" pitchFamily="18" charset="0"/>
              </a:rPr>
              <a:t> ;           </a:t>
            </a:r>
            <a:r>
              <a:rPr lang="fr-FR" b="1" dirty="0" smtClean="0">
                <a:latin typeface="Georgia" pitchFamily="18" charset="0"/>
              </a:rPr>
              <a:t>K = 1</a:t>
            </a:r>
          </a:p>
          <a:p>
            <a:r>
              <a:rPr lang="fr-FR" dirty="0" smtClean="0">
                <a:latin typeface="Georgia" pitchFamily="18" charset="0"/>
              </a:rPr>
              <a:t>C : si </a:t>
            </a:r>
            <a:r>
              <a:rPr lang="fr-FR" b="1" dirty="0" smtClean="0">
                <a:latin typeface="Georgia" pitchFamily="18" charset="0"/>
              </a:rPr>
              <a:t>L= 0,5 </a:t>
            </a:r>
            <a:r>
              <a:rPr lang="fr-FR" dirty="0" smtClean="0">
                <a:latin typeface="Georgia" pitchFamily="18" charset="0"/>
              </a:rPr>
              <a:t>;      </a:t>
            </a:r>
            <a:r>
              <a:rPr lang="fr-FR" b="1" dirty="0" smtClean="0">
                <a:latin typeface="Georgia" pitchFamily="18" charset="0"/>
              </a:rPr>
              <a:t>K=3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2214554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5720" y="1785926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eorgia" pitchFamily="18" charset="0"/>
              </a:rPr>
              <a:t>En guise de commentaire, nous pouvons dire que le long d’une </a:t>
            </a:r>
            <a:r>
              <a:rPr lang="fr-FR" dirty="0" err="1" smtClean="0">
                <a:latin typeface="Georgia" pitchFamily="18" charset="0"/>
              </a:rPr>
              <a:t>isoquante</a:t>
            </a:r>
            <a:r>
              <a:rPr lang="fr-FR" dirty="0" smtClean="0">
                <a:latin typeface="Georgia" pitchFamily="18" charset="0"/>
              </a:rPr>
              <a:t> le niveau de production est constant, que les </a:t>
            </a:r>
            <a:r>
              <a:rPr lang="fr-FR" dirty="0" err="1" smtClean="0">
                <a:latin typeface="Georgia" pitchFamily="18" charset="0"/>
              </a:rPr>
              <a:t>isoquantes</a:t>
            </a:r>
            <a:r>
              <a:rPr lang="fr-FR" dirty="0" smtClean="0">
                <a:latin typeface="Georgia" pitchFamily="18" charset="0"/>
              </a:rPr>
              <a:t> sont convexes par rapport à l’origine et enfin que plus l’</a:t>
            </a:r>
            <a:r>
              <a:rPr lang="fr-FR" dirty="0" err="1" smtClean="0">
                <a:latin typeface="Georgia" pitchFamily="18" charset="0"/>
              </a:rPr>
              <a:t>isoquante</a:t>
            </a:r>
            <a:r>
              <a:rPr lang="fr-FR" dirty="0" smtClean="0">
                <a:latin typeface="Georgia" pitchFamily="18" charset="0"/>
              </a:rPr>
              <a:t> est haute par rapport à l’origine plus son niveau d’output est élevé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000240"/>
            <a:ext cx="450056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13897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78592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eorgia" pitchFamily="18" charset="0"/>
              </a:rPr>
              <a:t>2) Calculons le produit de l’entreprise si </a:t>
            </a:r>
            <a:r>
              <a:rPr lang="fr-FR" b="1" dirty="0" smtClean="0">
                <a:latin typeface="Georgia" pitchFamily="18" charset="0"/>
              </a:rPr>
              <a:t>L=2</a:t>
            </a:r>
            <a:r>
              <a:rPr lang="fr-FR" dirty="0" smtClean="0">
                <a:latin typeface="Georgia" pitchFamily="18" charset="0"/>
              </a:rPr>
              <a:t> et </a:t>
            </a:r>
            <a:r>
              <a:rPr lang="fr-FR" b="1" dirty="0" smtClean="0">
                <a:latin typeface="Georgia" pitchFamily="18" charset="0"/>
              </a:rPr>
              <a:t>K=5</a:t>
            </a:r>
          </a:p>
          <a:p>
            <a:endParaRPr lang="fr-FR" b="1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Si </a:t>
            </a:r>
            <a:r>
              <a:rPr lang="fr-FR" b="1" dirty="0" smtClean="0">
                <a:latin typeface="Georgia" pitchFamily="18" charset="0"/>
              </a:rPr>
              <a:t>L=2</a:t>
            </a:r>
            <a:r>
              <a:rPr lang="fr-FR" dirty="0" smtClean="0">
                <a:latin typeface="Georgia" pitchFamily="18" charset="0"/>
              </a:rPr>
              <a:t> et </a:t>
            </a:r>
            <a:r>
              <a:rPr lang="fr-FR" b="1" dirty="0" smtClean="0">
                <a:latin typeface="Georgia" pitchFamily="18" charset="0"/>
              </a:rPr>
              <a:t>K = 5</a:t>
            </a:r>
            <a:r>
              <a:rPr lang="fr-FR" dirty="0" smtClean="0">
                <a:latin typeface="Georgia" pitchFamily="18" charset="0"/>
              </a:rPr>
              <a:t>, le produit ou niveau de production de l’entreprise est</a:t>
            </a:r>
          </a:p>
          <a:p>
            <a:endParaRPr lang="fr-FR" dirty="0" smtClean="0">
              <a:latin typeface="Georgia" pitchFamily="18" charset="0"/>
            </a:endParaRPr>
          </a:p>
          <a:p>
            <a:pPr algn="ctr"/>
            <a:r>
              <a:rPr lang="fr-FR" b="1" dirty="0" smtClean="0">
                <a:latin typeface="Georgia" pitchFamily="18" charset="0"/>
              </a:rPr>
              <a:t>Q</a:t>
            </a:r>
            <a:r>
              <a:rPr lang="fr-FR" b="1" baseline="-25000" dirty="0" smtClean="0">
                <a:latin typeface="Georgia" pitchFamily="18" charset="0"/>
              </a:rPr>
              <a:t>0</a:t>
            </a:r>
            <a:r>
              <a:rPr lang="fr-FR" b="1" dirty="0" smtClean="0">
                <a:latin typeface="Georgia" pitchFamily="18" charset="0"/>
              </a:rPr>
              <a:t>= 2 * 5 * 2 = 20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3) Calculons les productivités marginales.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Nous savons que la productivité marginale du facteur </a:t>
            </a:r>
            <a:r>
              <a:rPr lang="fr-FR" b="1" dirty="0" smtClean="0">
                <a:latin typeface="Georgia" pitchFamily="18" charset="0"/>
              </a:rPr>
              <a:t>x</a:t>
            </a:r>
            <a:r>
              <a:rPr lang="fr-FR" dirty="0" smtClean="0">
                <a:latin typeface="Georgia" pitchFamily="18" charset="0"/>
              </a:rPr>
              <a:t> correspond au supplément d’output résultant de l’utilisation d’une unité supplémentaire de ce facteur.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Mathématiquement, elle nous est donnée par la formule :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888553"/>
              </p:ext>
            </p:extLst>
          </p:nvPr>
        </p:nvGraphicFramePr>
        <p:xfrm>
          <a:off x="6643702" y="4929198"/>
          <a:ext cx="1857388" cy="75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Équation" r:id="rId8" imgW="685800" imgH="393480" progId="Equation.3">
                  <p:embed/>
                </p:oleObj>
              </mc:Choice>
              <mc:Fallback>
                <p:oleObj name="Équation" r:id="rId8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4929198"/>
                        <a:ext cx="1857388" cy="750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3786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785926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Georgia" pitchFamily="18" charset="0"/>
              </a:rPr>
              <a:t>Application numérique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La productivité marginale du travail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La productivité marginale du capital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77479"/>
              </p:ext>
            </p:extLst>
          </p:nvPr>
        </p:nvGraphicFramePr>
        <p:xfrm>
          <a:off x="1071538" y="2714620"/>
          <a:ext cx="271464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Équation" r:id="rId8" imgW="1066680" imgH="393480" progId="Equation.3">
                  <p:embed/>
                </p:oleObj>
              </mc:Choice>
              <mc:Fallback>
                <p:oleObj name="Équation" r:id="rId8" imgW="10666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714620"/>
                        <a:ext cx="2714644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17362"/>
              </p:ext>
            </p:extLst>
          </p:nvPr>
        </p:nvGraphicFramePr>
        <p:xfrm>
          <a:off x="857224" y="4429132"/>
          <a:ext cx="321471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Équation" r:id="rId10" imgW="1066680" imgH="393480" progId="Equation.3">
                  <p:embed/>
                </p:oleObj>
              </mc:Choice>
              <mc:Fallback>
                <p:oleObj name="Équation" r:id="rId10" imgW="1066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429132"/>
                        <a:ext cx="3214710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7334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5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sz="3500" b="1" kern="1200" dirty="0" err="1">
                <a:solidFill>
                  <a:srgbClr val="0E0076"/>
                </a:solidFill>
                <a:latin typeface="+mj-lt"/>
                <a:ea typeface="+mj-ea"/>
                <a:cs typeface="+mj-cs"/>
              </a:rPr>
              <a:t>Technologie de production</a:t>
            </a:r>
            <a:endParaRPr lang="fr-FR" sz="3500" b="1" kern="1200" dirty="0" err="1">
              <a:solidFill>
                <a:srgbClr val="0E007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fr-FR" dirty="0"/>
              <a:t>L’entreprise utilise une technologie ou un processus de production pour transformer des inputs en output:</a:t>
            </a:r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184970029"/>
              </p:ext>
            </p:extLst>
          </p:nvPr>
        </p:nvGraphicFramePr>
        <p:xfrm>
          <a:off x="1524000" y="2428868"/>
          <a:ext cx="597695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rot="10800000">
            <a:off x="5643570" y="3714752"/>
            <a:ext cx="571504" cy="14287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500826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FIRME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25163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500174"/>
            <a:ext cx="8001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eorgia" pitchFamily="18" charset="0"/>
              </a:rPr>
              <a:t>Déduisons maintenant de ces écritures le </a:t>
            </a:r>
            <a:r>
              <a:rPr lang="fr-FR" b="1" dirty="0" smtClean="0">
                <a:latin typeface="Georgia" pitchFamily="18" charset="0"/>
              </a:rPr>
              <a:t>TMST</a:t>
            </a:r>
            <a:r>
              <a:rPr lang="fr-FR" dirty="0" smtClean="0">
                <a:latin typeface="Georgia" pitchFamily="18" charset="0"/>
              </a:rPr>
              <a:t> de </a:t>
            </a:r>
            <a:r>
              <a:rPr lang="fr-FR" b="1" dirty="0" smtClean="0">
                <a:latin typeface="Georgia" pitchFamily="18" charset="0"/>
              </a:rPr>
              <a:t>K </a:t>
            </a:r>
            <a:r>
              <a:rPr lang="fr-FR" dirty="0" smtClean="0">
                <a:latin typeface="Georgia" pitchFamily="18" charset="0"/>
              </a:rPr>
              <a:t>à </a:t>
            </a:r>
            <a:r>
              <a:rPr lang="fr-FR" b="1" dirty="0" smtClean="0">
                <a:latin typeface="Georgia" pitchFamily="18" charset="0"/>
              </a:rPr>
              <a:t>L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À l’intérieur de la zone de substitutions possibles, le taux marginal de substitution technique (TMST) de </a:t>
            </a:r>
            <a:r>
              <a:rPr lang="fr-FR" b="1" dirty="0" smtClean="0">
                <a:latin typeface="Georgia" pitchFamily="18" charset="0"/>
              </a:rPr>
              <a:t>K</a:t>
            </a:r>
            <a:r>
              <a:rPr lang="fr-FR" dirty="0" smtClean="0">
                <a:latin typeface="Georgia" pitchFamily="18" charset="0"/>
              </a:rPr>
              <a:t> à </a:t>
            </a:r>
            <a:r>
              <a:rPr lang="fr-FR" b="1" dirty="0" smtClean="0">
                <a:latin typeface="Georgia" pitchFamily="18" charset="0"/>
              </a:rPr>
              <a:t>L</a:t>
            </a:r>
            <a:r>
              <a:rPr lang="fr-FR" dirty="0" smtClean="0">
                <a:latin typeface="Georgia" pitchFamily="18" charset="0"/>
              </a:rPr>
              <a:t> exprime le taux </a:t>
            </a:r>
            <a:r>
              <a:rPr lang="fr-FR" dirty="0" err="1" smtClean="0">
                <a:latin typeface="Georgia" pitchFamily="18" charset="0"/>
              </a:rPr>
              <a:t>auxquel</a:t>
            </a:r>
            <a:r>
              <a:rPr lang="fr-FR" dirty="0" smtClean="0">
                <a:latin typeface="Georgia" pitchFamily="18" charset="0"/>
              </a:rPr>
              <a:t> le facteur </a:t>
            </a:r>
            <a:r>
              <a:rPr lang="fr-FR" b="1" dirty="0" smtClean="0">
                <a:latin typeface="Georgia" pitchFamily="18" charset="0"/>
              </a:rPr>
              <a:t>K</a:t>
            </a:r>
            <a:r>
              <a:rPr lang="fr-FR" dirty="0" smtClean="0">
                <a:latin typeface="Georgia" pitchFamily="18" charset="0"/>
              </a:rPr>
              <a:t> doit être substitué au facteur </a:t>
            </a:r>
            <a:r>
              <a:rPr lang="fr-FR" b="1" dirty="0" smtClean="0">
                <a:latin typeface="Georgia" pitchFamily="18" charset="0"/>
              </a:rPr>
              <a:t>L</a:t>
            </a:r>
            <a:r>
              <a:rPr lang="fr-FR" dirty="0" smtClean="0">
                <a:latin typeface="Georgia" pitchFamily="18" charset="0"/>
              </a:rPr>
              <a:t> pour maintenir un niveau donné de production.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Soit Q la fonction de production, calculons la différentielle totale : </a:t>
            </a:r>
          </a:p>
          <a:p>
            <a:r>
              <a:rPr lang="fr-FR" dirty="0" err="1" smtClean="0">
                <a:latin typeface="Georgia" pitchFamily="18" charset="0"/>
              </a:rPr>
              <a:t>dQ</a:t>
            </a:r>
            <a:r>
              <a:rPr lang="fr-FR" dirty="0" smtClean="0">
                <a:latin typeface="Georgia" pitchFamily="18" charset="0"/>
              </a:rPr>
              <a:t> = Q’</a:t>
            </a:r>
            <a:r>
              <a:rPr lang="fr-FR" baseline="-25000" dirty="0" smtClean="0">
                <a:latin typeface="Georgia" pitchFamily="18" charset="0"/>
              </a:rPr>
              <a:t>K</a:t>
            </a:r>
            <a:r>
              <a:rPr lang="fr-FR" dirty="0" smtClean="0">
                <a:latin typeface="Georgia" pitchFamily="18" charset="0"/>
              </a:rPr>
              <a:t> </a:t>
            </a:r>
            <a:r>
              <a:rPr lang="fr-FR" dirty="0" err="1" smtClean="0">
                <a:latin typeface="Georgia" pitchFamily="18" charset="0"/>
              </a:rPr>
              <a:t>dK</a:t>
            </a:r>
            <a:r>
              <a:rPr lang="fr-FR" dirty="0" smtClean="0">
                <a:latin typeface="Georgia" pitchFamily="18" charset="0"/>
              </a:rPr>
              <a:t> + Q’</a:t>
            </a:r>
            <a:r>
              <a:rPr lang="fr-FR" baseline="-25000" dirty="0" smtClean="0">
                <a:latin typeface="Georgia" pitchFamily="18" charset="0"/>
              </a:rPr>
              <a:t>L</a:t>
            </a:r>
            <a:r>
              <a:rPr lang="fr-FR" dirty="0" smtClean="0">
                <a:latin typeface="Georgia" pitchFamily="18" charset="0"/>
              </a:rPr>
              <a:t> </a:t>
            </a:r>
            <a:r>
              <a:rPr lang="fr-FR" dirty="0" err="1" smtClean="0">
                <a:latin typeface="Georgia" pitchFamily="18" charset="0"/>
              </a:rPr>
              <a:t>dL</a:t>
            </a:r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    </a:t>
            </a:r>
          </a:p>
          <a:p>
            <a:r>
              <a:rPr lang="fr-FR" dirty="0" smtClean="0">
                <a:latin typeface="Georgia" pitchFamily="18" charset="0"/>
              </a:rPr>
              <a:t>Or le long d’une </a:t>
            </a:r>
            <a:r>
              <a:rPr lang="fr-FR" dirty="0" err="1" smtClean="0">
                <a:latin typeface="Georgia" pitchFamily="18" charset="0"/>
              </a:rPr>
              <a:t>isoquante</a:t>
            </a:r>
            <a:r>
              <a:rPr lang="fr-FR" dirty="0" smtClean="0">
                <a:latin typeface="Georgia" pitchFamily="18" charset="0"/>
              </a:rPr>
              <a:t>, le niveau d’output est constant, d’où </a:t>
            </a:r>
          </a:p>
          <a:p>
            <a:r>
              <a:rPr lang="fr-FR" b="1" dirty="0" err="1" smtClean="0">
                <a:latin typeface="Georgia" pitchFamily="18" charset="0"/>
              </a:rPr>
              <a:t>dQ</a:t>
            </a:r>
            <a:r>
              <a:rPr lang="fr-FR" b="1" dirty="0" smtClean="0">
                <a:latin typeface="Georgia" pitchFamily="18" charset="0"/>
              </a:rPr>
              <a:t> = 0</a:t>
            </a:r>
            <a:r>
              <a:rPr lang="fr-FR" dirty="0" smtClean="0">
                <a:latin typeface="Georgia" pitchFamily="18" charset="0"/>
              </a:rPr>
              <a:t>.  Par conséquent,</a:t>
            </a:r>
          </a:p>
          <a:p>
            <a:r>
              <a:rPr lang="fr-FR" dirty="0" smtClean="0">
                <a:latin typeface="Georgia" pitchFamily="18" charset="0"/>
              </a:rPr>
              <a:t>(1) </a:t>
            </a:r>
            <a:r>
              <a:rPr lang="fr-FR" dirty="0" err="1" smtClean="0">
                <a:latin typeface="Georgia" pitchFamily="18" charset="0"/>
              </a:rPr>
              <a:t>Q’</a:t>
            </a:r>
            <a:r>
              <a:rPr lang="fr-FR" baseline="-25000" dirty="0" err="1" smtClean="0">
                <a:latin typeface="Georgia" pitchFamily="18" charset="0"/>
              </a:rPr>
              <a:t>K</a:t>
            </a:r>
            <a:r>
              <a:rPr lang="fr-FR" dirty="0" err="1" smtClean="0">
                <a:latin typeface="Georgia" pitchFamily="18" charset="0"/>
              </a:rPr>
              <a:t>dK</a:t>
            </a:r>
            <a:r>
              <a:rPr lang="fr-FR" dirty="0" smtClean="0">
                <a:latin typeface="Georgia" pitchFamily="18" charset="0"/>
              </a:rPr>
              <a:t> + </a:t>
            </a:r>
            <a:r>
              <a:rPr lang="fr-FR" dirty="0" err="1" smtClean="0">
                <a:latin typeface="Georgia" pitchFamily="18" charset="0"/>
              </a:rPr>
              <a:t>Q’</a:t>
            </a:r>
            <a:r>
              <a:rPr lang="fr-FR" baseline="-25000" dirty="0" err="1" smtClean="0">
                <a:latin typeface="Georgia" pitchFamily="18" charset="0"/>
              </a:rPr>
              <a:t>L</a:t>
            </a:r>
            <a:r>
              <a:rPr lang="fr-FR" dirty="0" err="1" smtClean="0">
                <a:latin typeface="Georgia" pitchFamily="18" charset="0"/>
              </a:rPr>
              <a:t>dL</a:t>
            </a:r>
            <a:r>
              <a:rPr lang="fr-FR" dirty="0" smtClean="0">
                <a:latin typeface="Georgia" pitchFamily="18" charset="0"/>
              </a:rPr>
              <a:t> = 0</a:t>
            </a:r>
          </a:p>
          <a:p>
            <a:r>
              <a:rPr lang="fr-FR" dirty="0" smtClean="0">
                <a:latin typeface="Georgia" pitchFamily="18" charset="0"/>
              </a:rPr>
              <a:t>(2) </a:t>
            </a:r>
            <a:r>
              <a:rPr lang="fr-FR" dirty="0" err="1" smtClean="0">
                <a:latin typeface="Georgia" pitchFamily="18" charset="0"/>
              </a:rPr>
              <a:t>Q’</a:t>
            </a:r>
            <a:r>
              <a:rPr lang="fr-FR" baseline="-25000" dirty="0" err="1" smtClean="0">
                <a:latin typeface="Georgia" pitchFamily="18" charset="0"/>
              </a:rPr>
              <a:t>L</a:t>
            </a:r>
            <a:r>
              <a:rPr lang="fr-FR" dirty="0" err="1" smtClean="0">
                <a:latin typeface="Georgia" pitchFamily="18" charset="0"/>
              </a:rPr>
              <a:t>dL</a:t>
            </a:r>
            <a:r>
              <a:rPr lang="fr-FR" dirty="0" smtClean="0">
                <a:latin typeface="Georgia" pitchFamily="18" charset="0"/>
              </a:rPr>
              <a:t>=-</a:t>
            </a:r>
            <a:r>
              <a:rPr lang="fr-FR" dirty="0" err="1" smtClean="0">
                <a:latin typeface="Georgia" pitchFamily="18" charset="0"/>
              </a:rPr>
              <a:t>Q’</a:t>
            </a:r>
            <a:r>
              <a:rPr lang="fr-FR" baseline="-25000" dirty="0" err="1" smtClean="0">
                <a:latin typeface="Georgia" pitchFamily="18" charset="0"/>
              </a:rPr>
              <a:t>K</a:t>
            </a:r>
            <a:r>
              <a:rPr lang="fr-FR" dirty="0" err="1" smtClean="0">
                <a:latin typeface="Georgia" pitchFamily="18" charset="0"/>
              </a:rPr>
              <a:t>dK</a:t>
            </a:r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(3)  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12994"/>
              </p:ext>
            </p:extLst>
          </p:nvPr>
        </p:nvGraphicFramePr>
        <p:xfrm>
          <a:off x="1142976" y="5500702"/>
          <a:ext cx="25003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Équation" r:id="rId8" imgW="1282680" imgH="457200" progId="Equation.3">
                  <p:embed/>
                </p:oleObj>
              </mc:Choice>
              <mc:Fallback>
                <p:oleObj name="Équation" r:id="rId8" imgW="12826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500702"/>
                        <a:ext cx="250031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59095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0034" y="1785926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Georgia" pitchFamily="18" charset="0"/>
              </a:rPr>
              <a:t>Application numérique</a:t>
            </a: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Nous savons que Q’</a:t>
            </a:r>
            <a:r>
              <a:rPr lang="fr-FR" baseline="-25000" dirty="0" smtClean="0">
                <a:latin typeface="Georgia" pitchFamily="18" charset="0"/>
              </a:rPr>
              <a:t>L</a:t>
            </a:r>
            <a:r>
              <a:rPr lang="fr-FR" dirty="0" smtClean="0">
                <a:latin typeface="Georgia" pitchFamily="18" charset="0"/>
              </a:rPr>
              <a:t> et Q’</a:t>
            </a:r>
            <a:r>
              <a:rPr lang="fr-FR" baseline="-25000" dirty="0" smtClean="0">
                <a:latin typeface="Georgia" pitchFamily="18" charset="0"/>
              </a:rPr>
              <a:t>K</a:t>
            </a:r>
          </a:p>
          <a:p>
            <a:endParaRPr lang="fr-FR" dirty="0" smtClean="0">
              <a:latin typeface="Georgia" pitchFamily="18" charset="0"/>
            </a:endParaRPr>
          </a:p>
          <a:p>
            <a:r>
              <a:rPr lang="fr-FR" dirty="0" smtClean="0">
                <a:latin typeface="Georgia" pitchFamily="18" charset="0"/>
              </a:rPr>
              <a:t>D’où   </a:t>
            </a:r>
          </a:p>
          <a:p>
            <a:endParaRPr lang="fr-FR" dirty="0" smtClean="0">
              <a:latin typeface="Georgia" pitchFamily="18" charset="0"/>
            </a:endParaRP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67327"/>
              </p:ext>
            </p:extLst>
          </p:nvPr>
        </p:nvGraphicFramePr>
        <p:xfrm>
          <a:off x="1214414" y="2214554"/>
          <a:ext cx="250033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Équation" r:id="rId8" imgW="1282680" imgH="457200" progId="Equation.3">
                  <p:embed/>
                </p:oleObj>
              </mc:Choice>
              <mc:Fallback>
                <p:oleObj name="Équation" r:id="rId8" imgW="12826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214554"/>
                        <a:ext cx="2500330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34479"/>
              </p:ext>
            </p:extLst>
          </p:nvPr>
        </p:nvGraphicFramePr>
        <p:xfrm>
          <a:off x="1928794" y="3643314"/>
          <a:ext cx="1643074" cy="608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Équation" r:id="rId10" imgW="736560" imgH="393480" progId="Equation.3">
                  <p:embed/>
                </p:oleObj>
              </mc:Choice>
              <mc:Fallback>
                <p:oleObj name="Équation" r:id="rId10" imgW="73656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643314"/>
                        <a:ext cx="1643074" cy="608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3730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2910" y="1571612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s </a:t>
            </a:r>
            <a:r>
              <a:rPr lang="fr-FR" sz="1600" dirty="0" err="1" smtClean="0"/>
              <a:t>esitue</a:t>
            </a:r>
            <a:r>
              <a:rPr lang="fr-FR" sz="1600" dirty="0" smtClean="0"/>
              <a:t> en courte période, le travail est donc le seul facteur de production variable.</a:t>
            </a:r>
          </a:p>
          <a:p>
            <a:r>
              <a:rPr lang="fr-FR" sz="1600" dirty="0" smtClean="0"/>
              <a:t>La fonction de production Q est donc uniquement fonction du travail: Q= f(L)</a:t>
            </a:r>
          </a:p>
          <a:p>
            <a:endParaRPr lang="fr-FR" sz="1600" dirty="0" smtClean="0"/>
          </a:p>
          <a:p>
            <a:r>
              <a:rPr lang="fr-FR" sz="1600" dirty="0" smtClean="0"/>
              <a:t>Le tableau suivant nous donne le niveau de production Q réalisé en fonction du nombre d’unités de travail utilisées :</a:t>
            </a:r>
          </a:p>
          <a:p>
            <a:pPr marL="342900" indent="-342900">
              <a:buAutoNum type="arabicParenR"/>
            </a:pPr>
            <a:r>
              <a:rPr lang="fr-FR" sz="1600" dirty="0" smtClean="0"/>
              <a:t>Calculer les productivités totales moyennes et marginales, </a:t>
            </a:r>
            <a:r>
              <a:rPr lang="fr-FR" sz="1600" dirty="0" err="1" smtClean="0"/>
              <a:t>ffaire</a:t>
            </a:r>
            <a:r>
              <a:rPr lang="fr-FR" sz="1600" dirty="0" smtClean="0"/>
              <a:t> un tableau</a:t>
            </a:r>
          </a:p>
          <a:p>
            <a:pPr marL="342900" indent="-342900">
              <a:buAutoNum type="arabicParenR"/>
            </a:pPr>
            <a:r>
              <a:rPr lang="fr-FR" sz="1600" dirty="0" smtClean="0"/>
              <a:t>Tracer sur un même graphique les courbes d </a:t>
            </a:r>
            <a:r>
              <a:rPr lang="fr-FR" sz="1600" dirty="0" err="1" smtClean="0"/>
              <a:t>eproductivités</a:t>
            </a:r>
            <a:r>
              <a:rPr lang="fr-FR" sz="1600" dirty="0" smtClean="0"/>
              <a:t> totales marginales et moyennes. Commenter.</a:t>
            </a:r>
            <a:endParaRPr lang="fr-FR" sz="16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9726"/>
              </p:ext>
            </p:extLst>
          </p:nvPr>
        </p:nvGraphicFramePr>
        <p:xfrm>
          <a:off x="4071934" y="1641046"/>
          <a:ext cx="4143404" cy="438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717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Unités de travail 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Unités de production Q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06"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87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8623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16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Partie 2</a:t>
            </a:r>
            <a:br>
              <a:rPr lang="fr-FR" dirty="0" smtClean="0"/>
            </a:br>
            <a:r>
              <a:rPr lang="fr-FR" sz="2000" dirty="0" smtClean="0"/>
              <a:t>Le comportement du producteur en CPP</a:t>
            </a:r>
            <a:br>
              <a:rPr lang="fr-FR" sz="2000" dirty="0" smtClean="0"/>
            </a:br>
            <a:r>
              <a:rPr lang="fr-FR" sz="1600" b="0" dirty="0" smtClean="0"/>
              <a:t>la minimisation des coûts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318461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042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L’entreprise (ou producteur) fabrique un produit en combinant </a:t>
            </a:r>
            <a:r>
              <a:rPr lang="fr-FR" dirty="0" smtClean="0"/>
              <a:t>des facteurs </a:t>
            </a:r>
            <a:r>
              <a:rPr lang="fr-FR" dirty="0"/>
              <a:t>de production</a:t>
            </a:r>
          </a:p>
          <a:p>
            <a:r>
              <a:rPr lang="fr-FR" dirty="0" smtClean="0"/>
              <a:t>Elle </a:t>
            </a:r>
            <a:r>
              <a:rPr lang="fr-FR" dirty="0"/>
              <a:t>supporte des </a:t>
            </a:r>
            <a:r>
              <a:rPr lang="fr-FR" b="1" i="1" dirty="0" smtClean="0"/>
              <a:t>coûts de </a:t>
            </a:r>
            <a:r>
              <a:rPr lang="fr-FR" b="1" i="1" dirty="0"/>
              <a:t>production </a:t>
            </a:r>
            <a:r>
              <a:rPr lang="fr-FR" dirty="0" smtClean="0"/>
              <a:t>liées à des inputs, Elle perçoit des </a:t>
            </a:r>
            <a:r>
              <a:rPr lang="fr-FR" b="1" i="1" dirty="0"/>
              <a:t>recettes </a:t>
            </a:r>
            <a:r>
              <a:rPr lang="fr-FR" dirty="0"/>
              <a:t>en vendant son output sur le </a:t>
            </a:r>
            <a:r>
              <a:rPr lang="fr-FR" dirty="0" smtClean="0"/>
              <a:t>marché</a:t>
            </a:r>
            <a:endParaRPr lang="fr-FR" dirty="0"/>
          </a:p>
          <a:p>
            <a:r>
              <a:rPr lang="fr-FR" dirty="0"/>
              <a:t> </a:t>
            </a:r>
            <a:r>
              <a:rPr lang="fr-FR" b="1" i="1" dirty="0"/>
              <a:t>Si les recettes </a:t>
            </a:r>
            <a:r>
              <a:rPr lang="fr-FR" b="1" i="1" dirty="0" smtClean="0"/>
              <a:t>perçues </a:t>
            </a:r>
            <a:r>
              <a:rPr lang="fr-FR" b="1" i="1" dirty="0"/>
              <a:t>sont </a:t>
            </a:r>
            <a:r>
              <a:rPr lang="fr-FR" b="1" i="1" dirty="0" smtClean="0"/>
              <a:t>supérieures </a:t>
            </a:r>
            <a:r>
              <a:rPr lang="fr-FR" b="1" i="1" dirty="0"/>
              <a:t>aux couts </a:t>
            </a:r>
            <a:r>
              <a:rPr lang="fr-FR" b="1" i="1" dirty="0" smtClean="0"/>
              <a:t>supportes, l’entreprise réalise </a:t>
            </a:r>
            <a:r>
              <a:rPr lang="fr-FR" b="1" i="1" dirty="0"/>
              <a:t>un profit</a:t>
            </a:r>
          </a:p>
          <a:p>
            <a:r>
              <a:rPr lang="fr-FR" dirty="0" smtClean="0"/>
              <a:t>Comme </a:t>
            </a:r>
            <a:r>
              <a:rPr lang="fr-FR" dirty="0"/>
              <a:t>l’entreprise est un agent rationnel recherchant un </a:t>
            </a:r>
            <a:r>
              <a:rPr lang="fr-FR" dirty="0" smtClean="0"/>
              <a:t>profit maximum</a:t>
            </a:r>
            <a:r>
              <a:rPr lang="fr-FR" dirty="0"/>
              <a:t>, </a:t>
            </a:r>
            <a:r>
              <a:rPr lang="fr-FR" dirty="0" smtClean="0"/>
              <a:t>après avoir analyser sa </a:t>
            </a:r>
            <a:r>
              <a:rPr lang="fr-FR" b="1" i="1" dirty="0" smtClean="0"/>
              <a:t>fonction </a:t>
            </a:r>
            <a:r>
              <a:rPr lang="fr-FR" b="1" i="1" dirty="0"/>
              <a:t>de </a:t>
            </a:r>
            <a:r>
              <a:rPr lang="fr-FR" b="1" i="1" dirty="0" smtClean="0"/>
              <a:t>production, elle doit </a:t>
            </a:r>
            <a:r>
              <a:rPr lang="fr-FR" dirty="0" smtClean="0"/>
              <a:t>définir </a:t>
            </a:r>
            <a:r>
              <a:rPr lang="fr-FR" dirty="0"/>
              <a:t>et analyser sa </a:t>
            </a:r>
            <a:r>
              <a:rPr lang="fr-FR" b="1" i="1" dirty="0"/>
              <a:t>fonction de </a:t>
            </a:r>
            <a:r>
              <a:rPr lang="fr-FR" b="1" i="1" dirty="0" smtClean="0"/>
              <a:t>coûts</a:t>
            </a:r>
            <a:endParaRPr lang="fr-FR" dirty="0"/>
          </a:p>
          <a:p>
            <a:pPr marL="0" lv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08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94146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Éléments clefs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 CPP, l’entreprise est preneuse de prix </a:t>
            </a:r>
            <a:r>
              <a:rPr lang="fr-FR" b="1" i="1" dirty="0"/>
              <a:t>(</a:t>
            </a:r>
            <a:r>
              <a:rPr lang="fr-FR" b="1" i="1" dirty="0" err="1"/>
              <a:t>price</a:t>
            </a:r>
            <a:r>
              <a:rPr lang="fr-FR" b="1" i="1" dirty="0"/>
              <a:t> </a:t>
            </a:r>
            <a:r>
              <a:rPr lang="fr-FR" b="1" i="1" dirty="0" err="1"/>
              <a:t>taker</a:t>
            </a:r>
            <a:r>
              <a:rPr lang="fr-FR" b="1" i="1" dirty="0"/>
              <a:t>)</a:t>
            </a:r>
          </a:p>
          <a:p>
            <a:r>
              <a:rPr lang="fr-FR" dirty="0"/>
              <a:t> Les marches d’</a:t>
            </a:r>
            <a:r>
              <a:rPr lang="fr-FR" i="1" dirty="0"/>
              <a:t>inputs </a:t>
            </a:r>
            <a:r>
              <a:rPr lang="fr-FR" dirty="0"/>
              <a:t>et d’</a:t>
            </a:r>
            <a:r>
              <a:rPr lang="fr-FR" i="1" dirty="0"/>
              <a:t>output </a:t>
            </a:r>
            <a:r>
              <a:rPr lang="fr-FR" dirty="0"/>
              <a:t>de l’entreprise sont concurrentiels</a:t>
            </a:r>
            <a:r>
              <a:rPr lang="fr-FR" dirty="0" smtClean="0"/>
              <a:t>, l’entreprise </a:t>
            </a:r>
            <a:r>
              <a:rPr lang="fr-FR" dirty="0"/>
              <a:t>n’est pas en position d’influer sur les prix</a:t>
            </a:r>
          </a:p>
          <a:p>
            <a:r>
              <a:rPr lang="fr-FR" dirty="0"/>
              <a:t> L’entreprise va prendre les prix des inputs et de l'output comme </a:t>
            </a:r>
            <a:r>
              <a:rPr lang="fr-FR" dirty="0" smtClean="0"/>
              <a:t>données </a:t>
            </a:r>
            <a:r>
              <a:rPr lang="fr-FR" dirty="0"/>
              <a:t>(elle est </a:t>
            </a:r>
            <a:r>
              <a:rPr lang="fr-FR" i="1" dirty="0"/>
              <a:t>preneuse de prix</a:t>
            </a:r>
            <a:r>
              <a:rPr lang="fr-FR" dirty="0"/>
              <a:t>)</a:t>
            </a:r>
          </a:p>
          <a:p>
            <a:r>
              <a:rPr lang="fr-FR" dirty="0" smtClean="0"/>
              <a:t>Le </a:t>
            </a:r>
            <a:r>
              <a:rPr lang="fr-FR" dirty="0" err="1"/>
              <a:t>probleme</a:t>
            </a:r>
            <a:r>
              <a:rPr lang="fr-FR" dirty="0"/>
              <a:t> du producteur est donc double :</a:t>
            </a:r>
          </a:p>
          <a:p>
            <a:pPr marL="0" indent="0">
              <a:buNone/>
            </a:pPr>
            <a:r>
              <a:rPr lang="fr-FR" dirty="0" smtClean="0"/>
              <a:t>1) Choisir </a:t>
            </a:r>
            <a:r>
              <a:rPr lang="fr-FR" b="1" i="1" dirty="0"/>
              <a:t>la </a:t>
            </a:r>
            <a:r>
              <a:rPr lang="fr-FR" dirty="0"/>
              <a:t>technologie de production </a:t>
            </a:r>
            <a:r>
              <a:rPr lang="fr-FR" b="1" i="1" dirty="0"/>
              <a:t>minimisant les</a:t>
            </a:r>
          </a:p>
          <a:p>
            <a:pPr marL="0" indent="0">
              <a:buNone/>
            </a:pPr>
            <a:r>
              <a:rPr lang="fr-FR" b="1" i="1" dirty="0" smtClean="0"/>
              <a:t>coûts </a:t>
            </a:r>
            <a:r>
              <a:rPr lang="fr-FR" b="1" i="1" dirty="0"/>
              <a:t>de production </a:t>
            </a:r>
            <a:r>
              <a:rPr lang="fr-FR" dirty="0"/>
              <a:t>pour une </a:t>
            </a:r>
            <a:r>
              <a:rPr lang="fr-FR" dirty="0" smtClean="0"/>
              <a:t>quantité donnée d’output</a:t>
            </a:r>
          </a:p>
          <a:p>
            <a:pPr marL="0" indent="0">
              <a:buNone/>
            </a:pPr>
            <a:r>
              <a:rPr lang="fr-FR" dirty="0" smtClean="0"/>
              <a:t>2) Choisir </a:t>
            </a:r>
            <a:r>
              <a:rPr lang="fr-FR" b="1" i="1" dirty="0"/>
              <a:t>le </a:t>
            </a:r>
            <a:r>
              <a:rPr lang="fr-FR" dirty="0"/>
              <a:t>niveau de production optimal </a:t>
            </a:r>
            <a:r>
              <a:rPr lang="fr-FR" dirty="0" smtClean="0"/>
              <a:t>afin de </a:t>
            </a:r>
            <a:r>
              <a:rPr lang="fr-FR" b="1" i="1" dirty="0" smtClean="0"/>
              <a:t>maximiser </a:t>
            </a:r>
            <a:r>
              <a:rPr lang="fr-FR" b="1" i="1" dirty="0"/>
              <a:t>le profit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16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9653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coûts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production nécessite la transformation des inputs acquis sur </a:t>
            </a:r>
            <a:r>
              <a:rPr lang="fr-FR" dirty="0"/>
              <a:t>les marches, en </a:t>
            </a:r>
            <a:r>
              <a:rPr lang="fr-FR" dirty="0" smtClean="0"/>
              <a:t>outputs</a:t>
            </a:r>
          </a:p>
          <a:p>
            <a:r>
              <a:rPr lang="fr-FR" dirty="0" smtClean="0"/>
              <a:t>L’acquisition </a:t>
            </a:r>
            <a:r>
              <a:rPr lang="fr-FR" dirty="0"/>
              <a:t>des inputs entraine des </a:t>
            </a:r>
            <a:r>
              <a:rPr lang="fr-FR" dirty="0" smtClean="0"/>
              <a:t>dépenses</a:t>
            </a:r>
            <a:r>
              <a:rPr lang="fr-FR" dirty="0"/>
              <a:t>, ou des </a:t>
            </a:r>
            <a:r>
              <a:rPr lang="fr-FR" b="1" dirty="0" smtClean="0"/>
              <a:t>coûts</a:t>
            </a:r>
          </a:p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tude </a:t>
            </a:r>
            <a:r>
              <a:rPr lang="fr-FR" dirty="0"/>
              <a:t>des </a:t>
            </a:r>
            <a:r>
              <a:rPr lang="fr-FR" dirty="0" smtClean="0"/>
              <a:t>dépenses </a:t>
            </a:r>
            <a:r>
              <a:rPr lang="fr-FR" dirty="0"/>
              <a:t>du producteur </a:t>
            </a:r>
            <a:r>
              <a:rPr lang="fr-FR" dirty="0" smtClean="0"/>
              <a:t>est relativement proche de celle des dépenses </a:t>
            </a:r>
            <a:r>
              <a:rPr lang="fr-FR" dirty="0"/>
              <a:t>du </a:t>
            </a:r>
            <a:r>
              <a:rPr lang="fr-FR" dirty="0" smtClean="0"/>
              <a:t>consommateur:</a:t>
            </a:r>
          </a:p>
          <a:p>
            <a:r>
              <a:rPr lang="fr-FR" dirty="0" smtClean="0"/>
              <a:t>Tandis </a:t>
            </a:r>
            <a:r>
              <a:rPr lang="fr-FR" dirty="0"/>
              <a:t>que </a:t>
            </a:r>
            <a:r>
              <a:rPr lang="fr-FR" i="1" dirty="0"/>
              <a:t>le consommateur </a:t>
            </a:r>
            <a:r>
              <a:rPr lang="fr-FR" dirty="0"/>
              <a:t>alloue, compte tenu de </a:t>
            </a:r>
            <a:r>
              <a:rPr lang="fr-FR" b="1" i="1" dirty="0" smtClean="0"/>
              <a:t>ses préférence</a:t>
            </a:r>
            <a:r>
              <a:rPr lang="fr-FR" dirty="0" smtClean="0"/>
              <a:t>, </a:t>
            </a:r>
            <a:r>
              <a:rPr lang="fr-FR" dirty="0"/>
              <a:t>son </a:t>
            </a:r>
            <a:r>
              <a:rPr lang="fr-FR" b="1" i="1" dirty="0"/>
              <a:t>budget </a:t>
            </a:r>
            <a:r>
              <a:rPr lang="fr-FR" dirty="0"/>
              <a:t>entre les divers </a:t>
            </a:r>
            <a:r>
              <a:rPr lang="fr-FR" b="1" i="1" dirty="0"/>
              <a:t>biens</a:t>
            </a:r>
            <a:r>
              <a:rPr lang="fr-FR" dirty="0"/>
              <a:t>, </a:t>
            </a:r>
            <a:r>
              <a:rPr lang="fr-FR" i="1" dirty="0" smtClean="0"/>
              <a:t>le producteur </a:t>
            </a:r>
            <a:r>
              <a:rPr lang="fr-FR" dirty="0" smtClean="0"/>
              <a:t>répartit </a:t>
            </a:r>
            <a:r>
              <a:rPr lang="fr-FR" dirty="0"/>
              <a:t>son </a:t>
            </a:r>
            <a:r>
              <a:rPr lang="fr-FR" b="1" i="1" dirty="0"/>
              <a:t>budget </a:t>
            </a:r>
            <a:r>
              <a:rPr lang="fr-FR" dirty="0"/>
              <a:t>entre les </a:t>
            </a:r>
            <a:r>
              <a:rPr lang="fr-FR" dirty="0" smtClean="0"/>
              <a:t>différents </a:t>
            </a:r>
            <a:r>
              <a:rPr lang="fr-FR" b="1" i="1" dirty="0"/>
              <a:t>inputs </a:t>
            </a:r>
            <a:r>
              <a:rPr lang="fr-FR" dirty="0"/>
              <a:t>dont il a besoin</a:t>
            </a:r>
            <a:r>
              <a:rPr lang="fr-FR" dirty="0" smtClean="0"/>
              <a:t>, compte </a:t>
            </a:r>
            <a:r>
              <a:rPr lang="fr-FR" dirty="0"/>
              <a:t>tenu des </a:t>
            </a:r>
            <a:r>
              <a:rPr lang="fr-FR" dirty="0" smtClean="0"/>
              <a:t>possibilités </a:t>
            </a:r>
            <a:r>
              <a:rPr lang="fr-FR" dirty="0"/>
              <a:t>qu’offre </a:t>
            </a:r>
            <a:r>
              <a:rPr lang="fr-FR" b="1" i="1" dirty="0"/>
              <a:t>sa fonction de production</a:t>
            </a:r>
          </a:p>
        </p:txBody>
      </p:sp>
    </p:spTree>
    <p:extLst>
      <p:ext uri="{BB962C8B-B14F-4D97-AF65-F5344CB8AC3E}">
        <p14:creationId xmlns:p14="http://schemas.microsoft.com/office/powerpoint/2010/main" val="84301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93787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coût total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On note CT le coût </a:t>
            </a:r>
            <a:r>
              <a:rPr lang="fr-FR" b="1" i="1" dirty="0" smtClean="0"/>
              <a:t>total d’un </a:t>
            </a:r>
            <a:r>
              <a:rPr lang="fr-FR" b="1" i="1" dirty="0"/>
              <a:t>niveau de production </a:t>
            </a:r>
            <a:r>
              <a:rPr lang="fr-FR" b="1" i="1" dirty="0" smtClean="0"/>
              <a:t>donné </a:t>
            </a:r>
          </a:p>
          <a:p>
            <a:r>
              <a:rPr lang="fr-FR" b="1" i="1" dirty="0" smtClean="0"/>
              <a:t>Il correspond à la </a:t>
            </a:r>
            <a:r>
              <a:rPr lang="fr-FR" b="1" dirty="0" smtClean="0"/>
              <a:t>somme </a:t>
            </a:r>
            <a:r>
              <a:rPr lang="fr-FR" b="1" dirty="0"/>
              <a:t>en valeur, aux prix du marché, de tous les inputs </a:t>
            </a:r>
            <a:r>
              <a:rPr lang="fr-FR" b="1" dirty="0" smtClean="0"/>
              <a:t>utilisés par </a:t>
            </a:r>
            <a:r>
              <a:rPr lang="fr-FR" b="1" dirty="0"/>
              <a:t>le producteur pour réaliser cette production, pendant </a:t>
            </a:r>
            <a:r>
              <a:rPr lang="fr-FR" b="1" dirty="0" smtClean="0"/>
              <a:t>une période </a:t>
            </a:r>
            <a:r>
              <a:rPr lang="fr-FR" b="1" dirty="0"/>
              <a:t>de temps donnée</a:t>
            </a:r>
          </a:p>
          <a:p>
            <a:r>
              <a:rPr lang="fr-FR" dirty="0"/>
              <a:t> </a:t>
            </a:r>
            <a:r>
              <a:rPr lang="fr-FR" dirty="0" smtClean="0"/>
              <a:t>considérons une </a:t>
            </a:r>
            <a:r>
              <a:rPr lang="fr-FR" dirty="0"/>
              <a:t>fonction de production </a:t>
            </a:r>
            <a:r>
              <a:rPr lang="fr-FR" dirty="0" smtClean="0"/>
              <a:t>à deux </a:t>
            </a:r>
            <a:r>
              <a:rPr lang="fr-FR" dirty="0"/>
              <a:t>inputs </a:t>
            </a:r>
            <a:r>
              <a:rPr lang="fr-FR" b="1" i="1" dirty="0"/>
              <a:t>(</a:t>
            </a:r>
            <a:r>
              <a:rPr lang="fr-FR" b="1" i="1" dirty="0" smtClean="0"/>
              <a:t>x1 </a:t>
            </a:r>
            <a:r>
              <a:rPr lang="fr-FR" b="1" i="1" dirty="0"/>
              <a:t>,</a:t>
            </a:r>
            <a:r>
              <a:rPr lang="fr-FR" b="1" i="1" dirty="0" smtClean="0"/>
              <a:t>x2 </a:t>
            </a:r>
            <a:r>
              <a:rPr lang="fr-FR" b="1" i="1" dirty="0"/>
              <a:t>) </a:t>
            </a:r>
            <a:r>
              <a:rPr lang="fr-FR" dirty="0"/>
              <a:t>qui</a:t>
            </a:r>
          </a:p>
          <a:p>
            <a:pPr marL="0" indent="0">
              <a:buNone/>
            </a:pPr>
            <a:r>
              <a:rPr lang="fr-FR" dirty="0" smtClean="0"/>
              <a:t>permettent </a:t>
            </a:r>
            <a:r>
              <a:rPr lang="fr-FR" dirty="0"/>
              <a:t>d’obtenir un niveau </a:t>
            </a:r>
            <a:r>
              <a:rPr lang="fr-FR" dirty="0" smtClean="0"/>
              <a:t>d’output </a:t>
            </a:r>
            <a:r>
              <a:rPr lang="fr-FR" b="1" i="1" dirty="0"/>
              <a:t>y0</a:t>
            </a:r>
          </a:p>
          <a:p>
            <a:r>
              <a:rPr lang="fr-FR" dirty="0"/>
              <a:t> </a:t>
            </a:r>
            <a:r>
              <a:rPr lang="fr-FR" b="1" dirty="0"/>
              <a:t>Alors</a:t>
            </a:r>
            <a:r>
              <a:rPr lang="fr-FR" dirty="0"/>
              <a:t>, le </a:t>
            </a:r>
            <a:r>
              <a:rPr lang="fr-FR" dirty="0" smtClean="0"/>
              <a:t>coût total correspond à la somme </a:t>
            </a:r>
            <a:r>
              <a:rPr lang="fr-FR" dirty="0"/>
              <a:t>des </a:t>
            </a:r>
            <a:r>
              <a:rPr lang="fr-FR" dirty="0" smtClean="0"/>
              <a:t>dépenses du producteur </a:t>
            </a:r>
            <a:r>
              <a:rPr lang="fr-FR" dirty="0"/>
              <a:t>pour chacun des facteurs, </a:t>
            </a:r>
            <a:r>
              <a:rPr lang="fr-FR" dirty="0" smtClean="0"/>
              <a:t>c’est-à-dire </a:t>
            </a:r>
          </a:p>
          <a:p>
            <a:endParaRPr lang="fr-FR" dirty="0"/>
          </a:p>
          <a:p>
            <a:r>
              <a:rPr lang="fr-FR" dirty="0" smtClean="0"/>
              <a:t>Quantité du facteur </a:t>
            </a:r>
            <a:r>
              <a:rPr lang="fr-FR" dirty="0"/>
              <a:t>1 </a:t>
            </a:r>
            <a:r>
              <a:rPr lang="fr-FR" dirty="0" smtClean="0"/>
              <a:t>(</a:t>
            </a:r>
            <a:r>
              <a:rPr lang="fr-FR" b="1" i="1" dirty="0"/>
              <a:t>x1</a:t>
            </a:r>
            <a:r>
              <a:rPr lang="fr-FR" i="1" dirty="0"/>
              <a:t>), multipliée par le prix de celui-ci (</a:t>
            </a:r>
            <a:r>
              <a:rPr lang="fr-FR" b="1" i="1" dirty="0"/>
              <a:t>w1</a:t>
            </a:r>
            <a:r>
              <a:rPr lang="fr-FR" i="1" dirty="0" smtClean="0"/>
              <a:t>), plus la </a:t>
            </a:r>
            <a:r>
              <a:rPr lang="fr-FR" dirty="0" smtClean="0"/>
              <a:t>quantité du facteur </a:t>
            </a:r>
            <a:r>
              <a:rPr lang="fr-FR" dirty="0"/>
              <a:t>2 </a:t>
            </a:r>
            <a:r>
              <a:rPr lang="fr-FR" dirty="0" smtClean="0"/>
              <a:t>(</a:t>
            </a:r>
            <a:r>
              <a:rPr lang="fr-FR" b="1" i="1" dirty="0"/>
              <a:t>x2</a:t>
            </a:r>
            <a:r>
              <a:rPr lang="fr-FR" i="1" dirty="0"/>
              <a:t>) multipliée par le prix de celui-ci (</a:t>
            </a:r>
            <a:r>
              <a:rPr lang="fr-FR" b="1" i="1" dirty="0"/>
              <a:t>w2</a:t>
            </a:r>
            <a:r>
              <a:rPr lang="fr-FR" i="1" dirty="0" smtClean="0"/>
              <a:t>):</a:t>
            </a:r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r>
              <a:rPr lang="pl-PL" i="1" dirty="0" smtClean="0"/>
              <a:t>CT</a:t>
            </a:r>
            <a:r>
              <a:rPr lang="fr-FR" i="1" dirty="0" smtClean="0"/>
              <a:t>= x1*w1 + x2*</a:t>
            </a:r>
            <a:r>
              <a:rPr lang="pl-PL" i="1" dirty="0" smtClean="0"/>
              <a:t>w</a:t>
            </a:r>
            <a:r>
              <a:rPr lang="fr-FR" i="1" dirty="0" smtClean="0"/>
              <a:t>2 (contrainte budgétaire)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977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0863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coût total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Considérons maintenant deux facteurs de production ou deux inputs ; le travail L et le </a:t>
            </a:r>
            <a:r>
              <a:rPr lang="fr-FR" dirty="0"/>
              <a:t>capital </a:t>
            </a:r>
            <a:r>
              <a:rPr lang="fr-FR" dirty="0" smtClean="0"/>
              <a:t>K</a:t>
            </a:r>
          </a:p>
          <a:p>
            <a:pPr marL="0" indent="0">
              <a:buNone/>
            </a:pPr>
            <a:r>
              <a:rPr lang="fr-FR" dirty="0" smtClean="0"/>
              <a:t>Le coût total </a:t>
            </a:r>
            <a:r>
              <a:rPr lang="fr-FR" dirty="0"/>
              <a:t>sera </a:t>
            </a:r>
            <a:r>
              <a:rPr lang="fr-FR" dirty="0" smtClean="0"/>
              <a:t>égal à la quantité </a:t>
            </a:r>
            <a:r>
              <a:rPr lang="fr-FR" dirty="0"/>
              <a:t>de travail </a:t>
            </a:r>
            <a:r>
              <a:rPr lang="fr-FR" dirty="0" smtClean="0"/>
              <a:t>utilisée </a:t>
            </a:r>
            <a:r>
              <a:rPr lang="fr-FR" dirty="0"/>
              <a:t>(</a:t>
            </a:r>
            <a:r>
              <a:rPr lang="fr-FR" b="1" i="1" dirty="0"/>
              <a:t>L</a:t>
            </a:r>
            <a:r>
              <a:rPr lang="fr-FR" i="1" dirty="0"/>
              <a:t>), </a:t>
            </a:r>
            <a:r>
              <a:rPr lang="fr-FR" i="1" dirty="0" smtClean="0"/>
              <a:t>multipliée par son prix </a:t>
            </a:r>
            <a:r>
              <a:rPr lang="fr-FR" b="1" i="1" dirty="0" smtClean="0"/>
              <a:t>w (</a:t>
            </a:r>
            <a:r>
              <a:rPr lang="fr-FR" b="1" i="1" dirty="0" err="1" smtClean="0"/>
              <a:t>wage</a:t>
            </a:r>
            <a:r>
              <a:rPr lang="fr-FR" b="1" i="1" dirty="0" smtClean="0"/>
              <a:t> </a:t>
            </a:r>
            <a:r>
              <a:rPr lang="fr-FR" i="1" dirty="0" smtClean="0"/>
              <a:t>), </a:t>
            </a:r>
            <a:r>
              <a:rPr lang="fr-FR" i="1" dirty="0"/>
              <a:t>plus la </a:t>
            </a:r>
            <a:r>
              <a:rPr lang="fr-FR" dirty="0" smtClean="0"/>
              <a:t>quantité </a:t>
            </a:r>
            <a:r>
              <a:rPr lang="fr-FR" dirty="0"/>
              <a:t>de capital </a:t>
            </a:r>
            <a:r>
              <a:rPr lang="fr-FR" dirty="0" smtClean="0"/>
              <a:t>utilisée </a:t>
            </a:r>
            <a:r>
              <a:rPr lang="fr-FR" dirty="0"/>
              <a:t>(</a:t>
            </a:r>
            <a:r>
              <a:rPr lang="fr-FR" b="1" i="1" dirty="0"/>
              <a:t>K</a:t>
            </a:r>
            <a:r>
              <a:rPr lang="fr-FR" i="1" dirty="0" smtClean="0"/>
              <a:t>) multipliée </a:t>
            </a:r>
            <a:r>
              <a:rPr lang="fr-FR" i="1" dirty="0"/>
              <a:t>par le prix de celui-ci </a:t>
            </a:r>
            <a:r>
              <a:rPr lang="fr-FR" b="1" i="1" dirty="0" smtClean="0"/>
              <a:t>r (</a:t>
            </a:r>
            <a:r>
              <a:rPr lang="fr-FR" b="1" i="1" dirty="0" err="1" smtClean="0"/>
              <a:t>interest</a:t>
            </a:r>
            <a:r>
              <a:rPr lang="fr-FR" b="1" i="1" dirty="0" smtClean="0"/>
              <a:t> rate) </a:t>
            </a:r>
            <a:r>
              <a:rPr lang="fr-FR" i="1" dirty="0" smtClean="0"/>
              <a:t>:</a:t>
            </a:r>
            <a:endParaRPr lang="fr-FR" i="1" dirty="0"/>
          </a:p>
          <a:p>
            <a:endParaRPr lang="fr-FR" b="1" i="1" dirty="0" smtClean="0"/>
          </a:p>
          <a:p>
            <a:r>
              <a:rPr lang="fr-FR" b="1" i="1" dirty="0" smtClean="0"/>
              <a:t>CT </a:t>
            </a:r>
            <a:r>
              <a:rPr lang="fr-FR" dirty="0"/>
              <a:t>= </a:t>
            </a:r>
            <a:r>
              <a:rPr lang="fr-FR" b="1" i="1" dirty="0" err="1"/>
              <a:t>L</a:t>
            </a:r>
            <a:r>
              <a:rPr lang="fr-FR" b="1" dirty="0" err="1"/>
              <a:t>.</a:t>
            </a:r>
            <a:r>
              <a:rPr lang="fr-FR" b="1" i="1" dirty="0" err="1"/>
              <a:t>w</a:t>
            </a:r>
            <a:r>
              <a:rPr lang="fr-FR" b="1" i="1" dirty="0"/>
              <a:t> </a:t>
            </a:r>
            <a:r>
              <a:rPr lang="fr-FR" dirty="0"/>
              <a:t>+ </a:t>
            </a:r>
            <a:r>
              <a:rPr lang="fr-FR" b="1" i="1" dirty="0" err="1"/>
              <a:t>K</a:t>
            </a:r>
            <a:r>
              <a:rPr lang="fr-FR" b="1" dirty="0" err="1"/>
              <a:t>.</a:t>
            </a:r>
            <a:r>
              <a:rPr lang="fr-FR" b="1" i="1" dirty="0" err="1"/>
              <a:t>r</a:t>
            </a:r>
            <a:endParaRPr lang="fr-FR" b="1" i="1" dirty="0"/>
          </a:p>
          <a:p>
            <a:r>
              <a:rPr lang="fr-FR" dirty="0"/>
              <a:t> De </a:t>
            </a:r>
            <a:r>
              <a:rPr lang="fr-FR" dirty="0" smtClean="0"/>
              <a:t>façon générale</a:t>
            </a:r>
            <a:r>
              <a:rPr lang="fr-FR" dirty="0"/>
              <a:t>, si l’entreprise utilise </a:t>
            </a:r>
            <a:r>
              <a:rPr lang="fr-FR" b="1" i="1" dirty="0"/>
              <a:t>n </a:t>
            </a:r>
            <a:r>
              <a:rPr lang="fr-FR" dirty="0"/>
              <a:t>inputs </a:t>
            </a:r>
            <a:r>
              <a:rPr lang="fr-FR" b="1" i="1" dirty="0"/>
              <a:t>xi </a:t>
            </a:r>
            <a:r>
              <a:rPr lang="fr-FR" dirty="0"/>
              <a:t>(i=1,…, n</a:t>
            </a:r>
            <a:r>
              <a:rPr lang="fr-FR" dirty="0" smtClean="0"/>
              <a:t>) dont </a:t>
            </a:r>
            <a:r>
              <a:rPr lang="fr-FR" dirty="0"/>
              <a:t>les prix unitaires sont </a:t>
            </a:r>
            <a:r>
              <a:rPr lang="fr-FR" b="1" i="1" dirty="0" err="1"/>
              <a:t>wi</a:t>
            </a:r>
            <a:r>
              <a:rPr lang="fr-FR" b="1" i="1" dirty="0"/>
              <a:t> </a:t>
            </a:r>
            <a:r>
              <a:rPr lang="fr-FR" dirty="0"/>
              <a:t>(i=1,…, n), le </a:t>
            </a:r>
            <a:r>
              <a:rPr lang="fr-FR" dirty="0" smtClean="0"/>
              <a:t>coût total </a:t>
            </a:r>
            <a:r>
              <a:rPr lang="fr-FR" dirty="0"/>
              <a:t>sera </a:t>
            </a:r>
            <a:r>
              <a:rPr lang="fr-FR" dirty="0" smtClean="0"/>
              <a:t>égal : </a:t>
            </a:r>
          </a:p>
          <a:p>
            <a:pPr marL="0" indent="0" algn="ctr">
              <a:buNone/>
            </a:pPr>
            <a:r>
              <a:rPr lang="fr-FR" dirty="0" smtClean="0"/>
              <a:t>CT  </a:t>
            </a:r>
            <a:r>
              <a:rPr lang="fr-FR" sz="4400" baseline="2687" dirty="0" smtClean="0">
                <a:latin typeface="Symbol"/>
                <a:cs typeface="Symbol"/>
              </a:rPr>
              <a:t></a:t>
            </a:r>
            <a:r>
              <a:rPr lang="fr-FR" sz="4400" spc="-66" baseline="2863" dirty="0" smtClean="0">
                <a:latin typeface="Times New Roman"/>
                <a:cs typeface="Times New Roman"/>
              </a:rPr>
              <a:t> </a:t>
            </a:r>
            <a:r>
              <a:rPr lang="fr-FR" i="1" spc="-144" dirty="0" err="1">
                <a:latin typeface="Times New Roman"/>
                <a:cs typeface="Times New Roman"/>
              </a:rPr>
              <a:t>w</a:t>
            </a:r>
            <a:r>
              <a:rPr lang="fr-FR" sz="1400" i="1" baseline="-7480" dirty="0" err="1">
                <a:latin typeface="Times New Roman"/>
                <a:cs typeface="Times New Roman"/>
              </a:rPr>
              <a:t>i</a:t>
            </a:r>
            <a:r>
              <a:rPr lang="fr-FR" sz="1400" i="1" spc="-74" baseline="-7480" dirty="0">
                <a:latin typeface="Times New Roman"/>
                <a:cs typeface="Times New Roman"/>
              </a:rPr>
              <a:t> </a:t>
            </a:r>
            <a:r>
              <a:rPr lang="fr-FR" baseline="17178" dirty="0">
                <a:latin typeface="Times New Roman"/>
                <a:cs typeface="Times New Roman"/>
              </a:rPr>
              <a:t>.</a:t>
            </a:r>
            <a:r>
              <a:rPr lang="fr-FR" spc="-289" baseline="17178" dirty="0">
                <a:latin typeface="Times New Roman"/>
                <a:cs typeface="Times New Roman"/>
              </a:rPr>
              <a:t> </a:t>
            </a:r>
            <a:r>
              <a:rPr lang="fr-FR" i="1" spc="-4" dirty="0" smtClean="0">
                <a:latin typeface="Times New Roman"/>
                <a:cs typeface="Times New Roman"/>
              </a:rPr>
              <a:t>X</a:t>
            </a:r>
            <a:r>
              <a:rPr lang="fr-FR" sz="1400" i="1" baseline="-7480" dirty="0" smtClean="0">
                <a:latin typeface="Times New Roman"/>
                <a:cs typeface="Times New Roman"/>
              </a:rPr>
              <a:t>i</a:t>
            </a:r>
            <a:endParaRPr lang="fr-FR" dirty="0"/>
          </a:p>
          <a:p>
            <a:r>
              <a:rPr lang="fr-FR" dirty="0"/>
              <a:t> Le cout total de l’entreprise peut ê</a:t>
            </a:r>
            <a:r>
              <a:rPr lang="fr-FR" dirty="0" smtClean="0"/>
              <a:t>tre représenté graphiquement par </a:t>
            </a:r>
            <a:r>
              <a:rPr lang="fr-FR" b="1" i="1" dirty="0"/>
              <a:t>la droite </a:t>
            </a:r>
            <a:r>
              <a:rPr lang="fr-FR" b="1" i="1" dirty="0" smtClean="0"/>
              <a:t>d’</a:t>
            </a:r>
            <a:r>
              <a:rPr lang="fr-FR" b="1" i="1" dirty="0" err="1" smtClean="0"/>
              <a:t>isocoût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63796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2544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coût total de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b="1" dirty="0" smtClean="0"/>
                  <a:t>La droite d’isocoût</a:t>
                </a:r>
              </a:p>
              <a:p>
                <a:r>
                  <a:rPr lang="fr-FR" dirty="0" smtClean="0"/>
                  <a:t>A </a:t>
                </a:r>
                <a:r>
                  <a:rPr lang="fr-FR" dirty="0"/>
                  <a:t>partir de la contrainte </a:t>
                </a:r>
                <a:r>
                  <a:rPr lang="fr-FR" dirty="0" smtClean="0"/>
                  <a:t>budgétaire </a:t>
                </a:r>
                <a:r>
                  <a:rPr lang="fr-FR" dirty="0"/>
                  <a:t>du producteur, nous </a:t>
                </a:r>
                <a:r>
                  <a:rPr lang="fr-FR" dirty="0" smtClean="0"/>
                  <a:t>pouvons déterminer l’</a:t>
                </a:r>
                <a:r>
                  <a:rPr lang="fr-FR" dirty="0"/>
                  <a:t>é</a:t>
                </a:r>
                <a:r>
                  <a:rPr lang="fr-FR" dirty="0" smtClean="0"/>
                  <a:t>quation </a:t>
                </a:r>
                <a:r>
                  <a:rPr lang="fr-FR" dirty="0"/>
                  <a:t>de la droite de la contrainte </a:t>
                </a:r>
                <a:r>
                  <a:rPr lang="fr-FR" dirty="0" smtClean="0"/>
                  <a:t>budgétaire appelée  </a:t>
                </a:r>
                <a:r>
                  <a:rPr lang="fr-FR" b="1" dirty="0" smtClean="0"/>
                  <a:t>droite d’isocoût</a:t>
                </a:r>
              </a:p>
              <a:p>
                <a:endParaRPr lang="fr-FR" b="1" i="1" dirty="0"/>
              </a:p>
              <a:p>
                <a:pPr marL="0" indent="0">
                  <a:buNone/>
                </a:pPr>
                <a:r>
                  <a:rPr lang="fr-FR" i="1" dirty="0" smtClean="0"/>
                  <a:t>CT</a:t>
                </a:r>
                <a:r>
                  <a:rPr lang="fr-FR" i="1" baseline="-25000" dirty="0" smtClean="0"/>
                  <a:t>0</a:t>
                </a:r>
                <a:r>
                  <a:rPr lang="fr-FR" dirty="0"/>
                  <a:t>= </a:t>
                </a:r>
                <a:r>
                  <a:rPr lang="fr-FR" i="1" dirty="0" smtClean="0"/>
                  <a:t>x1 </a:t>
                </a:r>
                <a:r>
                  <a:rPr lang="fr-FR" dirty="0"/>
                  <a:t>. </a:t>
                </a:r>
                <a:r>
                  <a:rPr lang="fr-FR" i="1" dirty="0" smtClean="0"/>
                  <a:t>w1 </a:t>
                </a:r>
                <a:r>
                  <a:rPr lang="fr-FR" dirty="0"/>
                  <a:t>+ </a:t>
                </a:r>
                <a:r>
                  <a:rPr lang="fr-FR" i="1" dirty="0" smtClean="0"/>
                  <a:t>x2 </a:t>
                </a:r>
                <a:r>
                  <a:rPr lang="fr-FR" dirty="0" smtClean="0"/>
                  <a:t>.w2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𝐶𝑇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−(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1" dirty="0"/>
              </a:p>
              <a:p>
                <a:pPr marL="0" indent="0">
                  <a:buNone/>
                </a:pPr>
                <a:r>
                  <a:rPr lang="fr-FR" b="1" i="1" dirty="0" smtClean="0"/>
                  <a:t>Un isocoût</a:t>
                </a:r>
                <a:r>
                  <a:rPr lang="fr-FR" b="1" i="1" dirty="0"/>
                  <a:t>est une droite dont chacun des points </a:t>
                </a:r>
                <a:r>
                  <a:rPr lang="fr-FR" b="1" i="1" dirty="0" smtClean="0"/>
                  <a:t>représente une </a:t>
                </a:r>
                <a:r>
                  <a:rPr lang="fr-FR" b="1" i="1" dirty="0"/>
                  <a:t>combinaison d’inputs qui occasionne pour l’entreprise </a:t>
                </a:r>
                <a:r>
                  <a:rPr lang="fr-FR" b="1" i="1" dirty="0" smtClean="0"/>
                  <a:t>un même coût </a:t>
                </a:r>
                <a:r>
                  <a:rPr lang="fr-FR" b="1" i="1" dirty="0"/>
                  <a:t>total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77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0040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3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500" b="1" dirty="0" err="1">
                <a:solidFill>
                  <a:srgbClr val="0E0076"/>
                </a:solidFill>
              </a:rPr>
              <a:t>Facteurs</a:t>
            </a:r>
            <a:r>
              <a:rPr lang="en-US" sz="3500" b="1" dirty="0">
                <a:solidFill>
                  <a:srgbClr val="0E0076"/>
                </a:solidFill>
              </a:rPr>
              <a:t> de production</a:t>
            </a:r>
            <a:endParaRPr lang="fr-FR" sz="3500" b="1" dirty="0">
              <a:solidFill>
                <a:srgbClr val="0E007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On peut regrouper les facteurs de production (ou </a:t>
            </a:r>
            <a:r>
              <a:rPr lang="fr-FR" i="1" dirty="0"/>
              <a:t>inputs</a:t>
            </a:r>
            <a:r>
              <a:rPr lang="fr-FR" dirty="0"/>
              <a:t>) en trois catégories :</a:t>
            </a:r>
            <a:endParaRPr lang="fr-FR" sz="2000" dirty="0"/>
          </a:p>
          <a:p>
            <a:pPr lvl="1"/>
            <a:r>
              <a:rPr lang="fr-FR" b="1" i="1" dirty="0"/>
              <a:t>Capital (K)</a:t>
            </a:r>
            <a:r>
              <a:rPr lang="fr-FR" i="1" dirty="0"/>
              <a:t> </a:t>
            </a:r>
            <a:r>
              <a:rPr lang="fr-FR" dirty="0"/>
              <a:t>: facteurs durables (capital immobilier et mobilier).</a:t>
            </a:r>
            <a:endParaRPr lang="fr-FR" sz="1800" dirty="0"/>
          </a:p>
          <a:p>
            <a:pPr lvl="2"/>
            <a:r>
              <a:rPr lang="en-US" dirty="0" err="1"/>
              <a:t>Exemples</a:t>
            </a:r>
            <a:r>
              <a:rPr lang="en-US" dirty="0"/>
              <a:t>: </a:t>
            </a:r>
            <a:r>
              <a:rPr lang="en-US" dirty="0" err="1"/>
              <a:t>usines</a:t>
            </a:r>
            <a:r>
              <a:rPr lang="en-US" dirty="0"/>
              <a:t>, terrains, machines</a:t>
            </a:r>
            <a:endParaRPr lang="fr-FR" sz="1600" dirty="0"/>
          </a:p>
          <a:p>
            <a:pPr lvl="1"/>
            <a:r>
              <a:rPr lang="fr-FR" b="1" i="1" dirty="0"/>
              <a:t>Travail (L)</a:t>
            </a:r>
            <a:r>
              <a:rPr lang="fr-FR" i="1" dirty="0"/>
              <a:t> </a:t>
            </a:r>
            <a:r>
              <a:rPr lang="fr-FR" dirty="0"/>
              <a:t>: salariés (ressources humaines),</a:t>
            </a:r>
            <a:endParaRPr lang="fr-FR" sz="1800" dirty="0"/>
          </a:p>
          <a:p>
            <a:pPr lvl="2"/>
            <a:r>
              <a:rPr lang="fr-FR" dirty="0"/>
              <a:t>Exemples: dirigeants, techniciens, travailleurs peu qualifiés</a:t>
            </a:r>
            <a:endParaRPr lang="fr-FR" sz="1600" dirty="0"/>
          </a:p>
          <a:p>
            <a:pPr lvl="1"/>
            <a:r>
              <a:rPr lang="en-US" dirty="0" err="1"/>
              <a:t>Matériaux</a:t>
            </a:r>
            <a:r>
              <a:rPr lang="en-US" dirty="0"/>
              <a:t> (M) : </a:t>
            </a:r>
            <a:r>
              <a:rPr lang="en-US" dirty="0" err="1"/>
              <a:t>biens</a:t>
            </a:r>
            <a:r>
              <a:rPr lang="en-US" dirty="0"/>
              <a:t> </a:t>
            </a:r>
            <a:r>
              <a:rPr lang="en-US" dirty="0" err="1"/>
              <a:t>intermédiaires</a:t>
            </a:r>
            <a:endParaRPr lang="fr-FR" sz="1800" dirty="0"/>
          </a:p>
          <a:p>
            <a:pPr lvl="2"/>
            <a:r>
              <a:rPr lang="en-US" dirty="0" err="1"/>
              <a:t>Exemples</a:t>
            </a:r>
            <a:r>
              <a:rPr lang="en-US" dirty="0"/>
              <a:t>: </a:t>
            </a:r>
            <a:r>
              <a:rPr lang="en-US" dirty="0" err="1"/>
              <a:t>matières</a:t>
            </a:r>
            <a:r>
              <a:rPr lang="en-US" dirty="0"/>
              <a:t> premières, </a:t>
            </a:r>
            <a:r>
              <a:rPr lang="en-US" dirty="0" err="1" smtClean="0"/>
              <a:t>énergie</a:t>
            </a:r>
            <a:r>
              <a:rPr lang="en-US" dirty="0"/>
              <a:t> </a:t>
            </a:r>
            <a:endParaRPr lang="fr-FR" sz="7200" dirty="0"/>
          </a:p>
          <a:p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32121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1059217" y="2071678"/>
            <a:ext cx="4012849" cy="4429135"/>
            <a:chOff x="1059217" y="2071678"/>
            <a:chExt cx="4012849" cy="4429135"/>
          </a:xfrm>
        </p:grpSpPr>
        <p:grpSp>
          <p:nvGrpSpPr>
            <p:cNvPr id="66" name="Groupe 65"/>
            <p:cNvGrpSpPr/>
            <p:nvPr/>
          </p:nvGrpSpPr>
          <p:grpSpPr>
            <a:xfrm>
              <a:off x="1059217" y="2071678"/>
              <a:ext cx="4012849" cy="4429135"/>
              <a:chOff x="1059217" y="2071678"/>
              <a:chExt cx="4012849" cy="4429135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1059217" y="2071678"/>
                <a:ext cx="4012849" cy="4429135"/>
                <a:chOff x="1059217" y="2071678"/>
                <a:chExt cx="4012849" cy="4429135"/>
              </a:xfrm>
            </p:grpSpPr>
            <p:sp>
              <p:nvSpPr>
                <p:cNvPr id="59" name="Ellipse 58"/>
                <p:cNvSpPr/>
                <p:nvPr/>
              </p:nvSpPr>
              <p:spPr>
                <a:xfrm>
                  <a:off x="2571736" y="2928934"/>
                  <a:ext cx="285752" cy="571504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58" name="Groupe 57"/>
                <p:cNvGrpSpPr/>
                <p:nvPr/>
              </p:nvGrpSpPr>
              <p:grpSpPr>
                <a:xfrm>
                  <a:off x="1059217" y="2071678"/>
                  <a:ext cx="4012849" cy="4429135"/>
                  <a:chOff x="1059217" y="1500174"/>
                  <a:chExt cx="5446371" cy="5000639"/>
                </a:xfrm>
              </p:grpSpPr>
              <p:grpSp>
                <p:nvGrpSpPr>
                  <p:cNvPr id="52" name="Groupe 51"/>
                  <p:cNvGrpSpPr/>
                  <p:nvPr/>
                </p:nvGrpSpPr>
                <p:grpSpPr>
                  <a:xfrm>
                    <a:off x="1059217" y="1500174"/>
                    <a:ext cx="5446371" cy="5000639"/>
                    <a:chOff x="1059217" y="1500174"/>
                    <a:chExt cx="5446371" cy="5000639"/>
                  </a:xfrm>
                </p:grpSpPr>
                <p:grpSp>
                  <p:nvGrpSpPr>
                    <p:cNvPr id="45" name="Groupe 44"/>
                    <p:cNvGrpSpPr/>
                    <p:nvPr/>
                  </p:nvGrpSpPr>
                  <p:grpSpPr>
                    <a:xfrm>
                      <a:off x="1059217" y="1500174"/>
                      <a:ext cx="5446371" cy="5000639"/>
                      <a:chOff x="1059217" y="1500174"/>
                      <a:chExt cx="5446371" cy="5000639"/>
                    </a:xfrm>
                  </p:grpSpPr>
                  <p:grpSp>
                    <p:nvGrpSpPr>
                      <p:cNvPr id="38" name="Groupe 37"/>
                      <p:cNvGrpSpPr/>
                      <p:nvPr/>
                    </p:nvGrpSpPr>
                    <p:grpSpPr>
                      <a:xfrm>
                        <a:off x="1071538" y="1500174"/>
                        <a:ext cx="5434050" cy="4751420"/>
                        <a:chOff x="1214414" y="1500174"/>
                        <a:chExt cx="5291174" cy="4751420"/>
                      </a:xfrm>
                    </p:grpSpPr>
                    <p:grpSp>
                      <p:nvGrpSpPr>
                        <p:cNvPr id="36" name="Groupe 35"/>
                        <p:cNvGrpSpPr/>
                        <p:nvPr/>
                      </p:nvGrpSpPr>
                      <p:grpSpPr>
                        <a:xfrm>
                          <a:off x="1214414" y="1500174"/>
                          <a:ext cx="5291174" cy="4751420"/>
                          <a:chOff x="1214414" y="1500174"/>
                          <a:chExt cx="5291174" cy="4751420"/>
                        </a:xfrm>
                      </p:grpSpPr>
                      <p:grpSp>
                        <p:nvGrpSpPr>
                          <p:cNvPr id="31" name="Groupe 30"/>
                          <p:cNvGrpSpPr/>
                          <p:nvPr/>
                        </p:nvGrpSpPr>
                        <p:grpSpPr>
                          <a:xfrm>
                            <a:off x="1713686" y="1785926"/>
                            <a:ext cx="4215636" cy="4002116"/>
                            <a:chOff x="1713686" y="1785926"/>
                            <a:chExt cx="4215636" cy="4002116"/>
                          </a:xfrm>
                        </p:grpSpPr>
                        <p:cxnSp>
                          <p:nvCxnSpPr>
                            <p:cNvPr id="7" name="Connecteur droit avec flèche 6"/>
                            <p:cNvCxnSpPr/>
                            <p:nvPr/>
                          </p:nvCxnSpPr>
                          <p:spPr>
                            <a:xfrm rot="5400000" flipH="1" flipV="1">
                              <a:off x="-286578" y="3786190"/>
                              <a:ext cx="4001322" cy="794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" name="Connecteur droit avec flèche 7"/>
                            <p:cNvCxnSpPr/>
                            <p:nvPr/>
                          </p:nvCxnSpPr>
                          <p:spPr>
                            <a:xfrm>
                              <a:off x="1714480" y="5786454"/>
                              <a:ext cx="4214842" cy="1588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0" name="Connecteur droit 19"/>
                            <p:cNvCxnSpPr/>
                            <p:nvPr/>
                          </p:nvCxnSpPr>
                          <p:spPr>
                            <a:xfrm rot="16200000" flipH="1">
                              <a:off x="1607323" y="4679165"/>
                              <a:ext cx="1214446" cy="1000132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" name="Connecteur droit 23"/>
                            <p:cNvCxnSpPr/>
                            <p:nvPr/>
                          </p:nvCxnSpPr>
                          <p:spPr>
                            <a:xfrm rot="16200000" flipH="1">
                              <a:off x="1500165" y="3786189"/>
                              <a:ext cx="2214578" cy="1785951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" name="Connecteur droit 24"/>
                            <p:cNvCxnSpPr/>
                            <p:nvPr/>
                          </p:nvCxnSpPr>
                          <p:spPr>
                            <a:xfrm rot="16200000" flipH="1">
                              <a:off x="1464447" y="2750339"/>
                              <a:ext cx="3286148" cy="2786082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aphicFrame>
                        <p:nvGraphicFramePr>
                          <p:cNvPr id="1027" name="Object 3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1214414" y="1500174"/>
                          <a:ext cx="439740" cy="575045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11314" name="Équation" r:id="rId7" imgW="164880" imgH="215640" progId="Equation.3">
                                  <p:embed/>
                                </p:oleObj>
                              </mc:Choice>
                              <mc:Fallback>
                                <p:oleObj name="Équation" r:id="rId7" imgW="164880" imgH="215640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8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1214414" y="1500174"/>
                                        <a:ext cx="439740" cy="57504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chemeClr val="tx1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  <p:graphicFrame>
                        <p:nvGraphicFramePr>
                          <p:cNvPr id="1028" name="Object 4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6072198" y="5786454"/>
                          <a:ext cx="433390" cy="465140"/>
                        </p:xfrm>
                        <a:graphic>
                          <a:graphicData uri="http://schemas.openxmlformats.org/presentationml/2006/ole">
                            <mc:AlternateContent xmlns:mc="http://schemas.openxmlformats.org/markup-compatibility/2006">
                              <mc:Choice xmlns:v="urn:schemas-microsoft-com:vml" Requires="v">
                                <p:oleObj spid="_x0000_s11315" name="Équation" r:id="rId9" imgW="152280" imgH="215640" progId="Equation.3">
                                  <p:embed/>
                                </p:oleObj>
                              </mc:Choice>
                              <mc:Fallback>
                                <p:oleObj name="Équation" r:id="rId9" imgW="152280" imgH="215640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0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6072198" y="5786454"/>
                                        <a:ext cx="433390" cy="46514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chemeClr val="tx1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p:grpSp>
                    <p:graphicFrame>
                      <p:nvGraphicFramePr>
                        <p:cNvPr id="1029" name="Object 5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01283" y="1810260"/>
                        <a:ext cx="2702188" cy="55921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spid="_x0000_s11316" name="Équation" r:id="rId11" imgW="1104840" imgH="266400" progId="Equation.3">
                                <p:embed/>
                              </p:oleObj>
                            </mc:Choice>
                            <mc:Fallback>
                              <p:oleObj name="Équation" r:id="rId11" imgW="1104840" imgH="266400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2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201283" y="1810260"/>
                                      <a:ext cx="2702188" cy="55921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chemeClr val="tx1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graphicFrame>
                    <p:nvGraphicFramePr>
                      <p:cNvPr id="1030" name="Object 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60761" y="4214813"/>
                      <a:ext cx="410852" cy="53975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17" name="Équation" r:id="rId13" imgW="330120" imgH="507960" progId="Equation.3">
                              <p:embed/>
                            </p:oleObj>
                          </mc:Choice>
                          <mc:Fallback>
                            <p:oleObj name="Équation" r:id="rId13" imgW="330120" imgH="507960" progId="Equation.3">
                              <p:embed/>
                              <p:pic>
                                <p:nvPicPr>
                                  <p:cNvPr id="0" name=""/>
                                  <p:cNvPicPr preferRelativeResize="0"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60761" y="4214813"/>
                                    <a:ext cx="410852" cy="53975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1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61275" y="3286125"/>
                      <a:ext cx="391288" cy="56832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18" name="Équation" r:id="rId15" imgW="304560" imgH="533160" progId="Equation.3">
                              <p:embed/>
                            </p:oleObj>
                          </mc:Choice>
                          <mc:Fallback>
                            <p:oleObj name="Équation" r:id="rId15" imgW="304560" imgH="533160" progId="Equation.3">
                              <p:embed/>
                              <p:pic>
                                <p:nvPicPr>
                                  <p:cNvPr id="0" name=""/>
                                  <p:cNvPicPr preferRelativeResize="0"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61275" y="3286125"/>
                                    <a:ext cx="391288" cy="5683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2" name="Object 8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059217" y="2214563"/>
                      <a:ext cx="469546" cy="56832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19" name="Équation" r:id="rId17" imgW="342720" imgH="533160" progId="Equation.3">
                              <p:embed/>
                            </p:oleObj>
                          </mc:Choice>
                          <mc:Fallback>
                            <p:oleObj name="Équation" r:id="rId17" imgW="342720" imgH="533160" progId="Equation.3">
                              <p:embed/>
                              <p:pic>
                                <p:nvPicPr>
                                  <p:cNvPr id="0" name=""/>
                                  <p:cNvPicPr preferRelativeResize="0"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059217" y="2214563"/>
                                    <a:ext cx="469546" cy="56832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3" name="Object 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488338" y="5929330"/>
                      <a:ext cx="454872" cy="5619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20" name="Équation" r:id="rId19" imgW="330120" imgH="419040" progId="Equation.3">
                              <p:embed/>
                            </p:oleObj>
                          </mc:Choice>
                          <mc:Fallback>
                            <p:oleObj name="Équation" r:id="rId19" imgW="330120" imgH="419040" progId="Equation.3">
                              <p:embed/>
                              <p:pic>
                                <p:nvPicPr>
                                  <p:cNvPr id="0" name=""/>
                                  <p:cNvPicPr preferRelativeResize="0"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488338" y="5929330"/>
                                    <a:ext cx="454872" cy="5619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4" name="Object 10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420170" y="5929313"/>
                      <a:ext cx="335856" cy="5715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21" name="Équation" r:id="rId21" imgW="304560" imgH="533160" progId="Equation.3">
                              <p:embed/>
                            </p:oleObj>
                          </mc:Choice>
                          <mc:Fallback>
                            <p:oleObj name="Équation" r:id="rId21" imgW="304560" imgH="533160" progId="Equation.3">
                              <p:embed/>
                              <p:pic>
                                <p:nvPicPr>
                                  <p:cNvPr id="0" name=""/>
                                  <p:cNvPicPr preferRelativeResize="0"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420170" y="5929313"/>
                                    <a:ext cx="335856" cy="5715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035" name="Object 11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347786" y="5929313"/>
                      <a:ext cx="376614" cy="5715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11322" name="Équation" r:id="rId23" imgW="342720" imgH="533160" progId="Equation.3">
                              <p:embed/>
                            </p:oleObj>
                          </mc:Choice>
                          <mc:Fallback>
                            <p:oleObj name="Équation" r:id="rId23" imgW="342720" imgH="53316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47786" y="5929313"/>
                                    <a:ext cx="376614" cy="5715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6" name="Organigramme : Connecteur 45"/>
                    <p:cNvSpPr>
                      <a:spLocks noChangeAspect="1"/>
                    </p:cNvSpPr>
                    <p:nvPr/>
                  </p:nvSpPr>
                  <p:spPr>
                    <a:xfrm>
                      <a:off x="2356860" y="3357562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" name="Organigramme : Connecteur 46"/>
                    <p:cNvSpPr>
                      <a:spLocks noChangeAspect="1"/>
                    </p:cNvSpPr>
                    <p:nvPr/>
                  </p:nvSpPr>
                  <p:spPr>
                    <a:xfrm>
                      <a:off x="3786182" y="5000636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Organigramme : Connecteur 47"/>
                    <p:cNvSpPr>
                      <a:spLocks noChangeAspect="1"/>
                    </p:cNvSpPr>
                    <p:nvPr/>
                  </p:nvSpPr>
                  <p:spPr>
                    <a:xfrm>
                      <a:off x="3143240" y="4286256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aphicFrame>
                  <p:nvGraphicFramePr>
                    <p:cNvPr id="1036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428875" y="3143250"/>
                    <a:ext cx="223838" cy="24288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323" name="Équation" r:id="rId25" imgW="152280" imgH="164880" progId="Equation.3">
                            <p:embed/>
                          </p:oleObj>
                        </mc:Choice>
                        <mc:Fallback>
                          <p:oleObj name="Équation" r:id="rId25" imgW="152280" imgH="164880" progId="Equation.3">
                            <p:embed/>
                            <p:pic>
                              <p:nvPicPr>
                                <p:cNvPr id="0" name=""/>
                                <p:cNvPicPr preferRelativeResize="0"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428875" y="3143250"/>
                                  <a:ext cx="223838" cy="24288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7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286125" y="4000500"/>
                    <a:ext cx="223838" cy="24288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324" name="Équation" r:id="rId27" imgW="152280" imgH="164880" progId="Equation.3">
                            <p:embed/>
                          </p:oleObj>
                        </mc:Choice>
                        <mc:Fallback>
                          <p:oleObj name="Équation" r:id="rId27" imgW="152280" imgH="164880" progId="Equation.3">
                            <p:embed/>
                            <p:pic>
                              <p:nvPicPr>
                                <p:cNvPr id="0" name=""/>
                                <p:cNvPicPr preferRelativeResize="0"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286125" y="4000500"/>
                                  <a:ext cx="223838" cy="24288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1038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929063" y="4786313"/>
                    <a:ext cx="212725" cy="2476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325" name="Équation" r:id="rId29" imgW="152280" imgH="177480" progId="Equation.3">
                            <p:embed/>
                          </p:oleObj>
                        </mc:Choice>
                        <mc:Fallback>
                          <p:oleObj name="Équation" r:id="rId29" imgW="152280" imgH="177480" progId="Equation.3">
                            <p:embed/>
                            <p:pic>
                              <p:nvPicPr>
                                <p:cNvPr id="0" name=""/>
                                <p:cNvPicPr preferRelativeResize="0"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0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929063" y="4786313"/>
                                  <a:ext cx="212725" cy="24765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1041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2000232" y="2428868"/>
                  <a:ext cx="1785950" cy="6461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26" name="Équation" r:id="rId31" imgW="1104840" imgH="431640" progId="Equation.3">
                          <p:embed/>
                        </p:oleObj>
                      </mc:Choice>
                      <mc:Fallback>
                        <p:oleObj name="Équation" r:id="rId31" imgW="1104840" imgH="431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0232" y="2428868"/>
                                <a:ext cx="1785950" cy="64611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42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1714480" y="4000504"/>
                  <a:ext cx="1285884" cy="64294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27" name="Équation" r:id="rId33" imgW="1079280" imgH="431640" progId="Equation.3">
                          <p:embed/>
                        </p:oleObj>
                      </mc:Choice>
                      <mc:Fallback>
                        <p:oleObj name="Équation" r:id="rId33" imgW="1079280" imgH="431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14480" y="4000504"/>
                                <a:ext cx="1285884" cy="64294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43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1643042" y="5143512"/>
                  <a:ext cx="1500198" cy="50006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28" name="Équation" r:id="rId35" imgW="1104840" imgH="431640" progId="Equation.3">
                          <p:embed/>
                        </p:oleObj>
                      </mc:Choice>
                      <mc:Fallback>
                        <p:oleObj name="Équation" r:id="rId35" imgW="1104840" imgH="431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43042" y="5143512"/>
                                <a:ext cx="1500198" cy="50006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cxnSp>
            <p:nvCxnSpPr>
              <p:cNvPr id="62" name="Connecteur droit avec flèche 61"/>
              <p:cNvCxnSpPr/>
              <p:nvPr/>
            </p:nvCxnSpPr>
            <p:spPr>
              <a:xfrm rot="10800000">
                <a:off x="2787638" y="3000372"/>
                <a:ext cx="5699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ZoneTexte 66"/>
            <p:cNvSpPr txBox="1"/>
            <p:nvPr/>
          </p:nvSpPr>
          <p:spPr>
            <a:xfrm>
              <a:off x="3357554" y="2786058"/>
              <a:ext cx="15001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/>
                <a:t>Pente de l’</a:t>
              </a:r>
              <a:r>
                <a:rPr lang="fr-FR" sz="1000" b="1" dirty="0" err="1" smtClean="0"/>
                <a:t>isocoût</a:t>
              </a:r>
              <a:endParaRPr lang="fr-FR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483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047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graphique de la droite d’isocoût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178696" cy="46863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FR" dirty="0" smtClean="0"/>
                  <a:t>Plus on s’éloigne de l’origine, plus le CT est important.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Pour un même CT, le producteur a le choix entre différentes combinaisons de facteurs 1 et 2 (A, B, C) qui apparaissent sur le graphique comme alignées le long d’une même droite d’isocût (CT2)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L’isocoût exprime  un niveau de CT dans la limite duquel il est possible de substituer le facteur A au facteur 2 selon un certain rapport</a:t>
                </a:r>
              </a:p>
              <a:p>
                <a:endParaRPr lang="fr-FR" dirty="0" smtClean="0"/>
              </a:p>
              <a:p>
                <a:r>
                  <a:rPr lang="fr-FR" dirty="0" smtClean="0"/>
                  <a:t>Géométriquement, le taux de substitution du facteur 1 au facteur 2 est la pente de la droite d’isocoût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178696" cy="4686320"/>
              </a:xfrm>
              <a:blipFill rotWithShape="0">
                <a:blip r:embed="rId8"/>
                <a:stretch>
                  <a:fillRect l="-768" t="-1693" r="-2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1125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46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3244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choix des facteurs par la minimisation du coût total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1591047"/>
                <a:ext cx="8064896" cy="4500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L’un </a:t>
                </a:r>
                <a:r>
                  <a:rPr lang="fr-FR" dirty="0"/>
                  <a:t>des objectifs du producteur est de chercher la </a:t>
                </a:r>
                <a:r>
                  <a:rPr lang="fr-FR" dirty="0" smtClean="0"/>
                  <a:t>manière </a:t>
                </a:r>
                <a:r>
                  <a:rPr lang="fr-FR" dirty="0"/>
                  <a:t>la </a:t>
                </a:r>
                <a:r>
                  <a:rPr lang="fr-FR" b="1" dirty="0" smtClean="0"/>
                  <a:t>moins coûteuse </a:t>
                </a:r>
                <a:r>
                  <a:rPr lang="fr-FR" dirty="0" smtClean="0"/>
                  <a:t>possible </a:t>
                </a:r>
                <a:r>
                  <a:rPr lang="fr-FR" dirty="0"/>
                  <a:t>de produire un </a:t>
                </a:r>
                <a:r>
                  <a:rPr lang="fr-FR" b="1" dirty="0"/>
                  <a:t>niveau déterminé </a:t>
                </a:r>
                <a:r>
                  <a:rPr lang="fr-FR" b="1" dirty="0" smtClean="0"/>
                  <a:t>d'output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b="1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fr-FR" b="1" i="1" dirty="0" smtClean="0"/>
                  <a:t>Le </a:t>
                </a:r>
                <a:r>
                  <a:rPr lang="fr-FR" b="1" i="1" dirty="0"/>
                  <a:t>producteur va chercher a minimiser le CT pour un niveau </a:t>
                </a:r>
                <a:r>
                  <a:rPr lang="fr-FR" b="1" i="1" dirty="0" smtClean="0"/>
                  <a:t>d’output donné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fr-FR" b="1" i="1" dirty="0" smtClean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fr-FR" dirty="0" smtClean="0"/>
                  <a:t>Ce </a:t>
                </a:r>
                <a:r>
                  <a:rPr lang="fr-FR" dirty="0"/>
                  <a:t>niveau </a:t>
                </a:r>
                <a:r>
                  <a:rPr lang="fr-FR" dirty="0" smtClean="0"/>
                  <a:t>détermine </a:t>
                </a:r>
                <a:r>
                  <a:rPr lang="fr-FR" dirty="0"/>
                  <a:t>d’output constitue </a:t>
                </a:r>
                <a:r>
                  <a:rPr lang="fr-FR" b="1" i="1" dirty="0"/>
                  <a:t>la contrainte technique </a:t>
                </a:r>
                <a:r>
                  <a:rPr lang="fr-FR" dirty="0" smtClean="0"/>
                  <a:t>donnée par </a:t>
                </a:r>
                <a:r>
                  <a:rPr lang="fr-FR" dirty="0"/>
                  <a:t>la fonction de </a:t>
                </a:r>
                <a:r>
                  <a:rPr lang="fr-FR" dirty="0" smtClean="0"/>
                  <a:t>production</a:t>
                </a:r>
              </a:p>
              <a:p>
                <a:endParaRPr lang="fr-FR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/>
                  <a:t> Le programme du producteur </a:t>
                </a:r>
                <a:r>
                  <a:rPr lang="fr-FR" dirty="0" smtClean="0"/>
                  <a:t>s’écrit 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fr-F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fr-FR" b="0" i="0" smtClean="0">
                                        <a:latin typeface="Cambria Math"/>
                                      </a:rPr>
                                      <m:t>m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/>
                                      </a:rPr>
                                      <m:t>in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𝑠𝑜𝑢𝑠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𝑐𝑜𝑛𝑡𝑟𝑎𝑖𝑛𝑡𝑒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fr-FR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 smtClean="0"/>
              </a:p>
              <a:p>
                <a:endParaRPr lang="fr-FR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fr-FR" dirty="0"/>
                  <a:t> La </a:t>
                </a:r>
                <a:r>
                  <a:rPr lang="fr-FR" dirty="0" smtClean="0"/>
                  <a:t>résolution </a:t>
                </a:r>
                <a:r>
                  <a:rPr lang="fr-FR" dirty="0"/>
                  <a:t>de ce programme permet de </a:t>
                </a:r>
                <a:r>
                  <a:rPr lang="fr-FR" dirty="0" smtClean="0"/>
                  <a:t>déterminer </a:t>
                </a:r>
                <a:r>
                  <a:rPr lang="fr-FR" b="1" dirty="0"/>
                  <a:t>la </a:t>
                </a:r>
                <a:r>
                  <a:rPr lang="fr-FR" b="1" dirty="0" smtClean="0"/>
                  <a:t>quantité optimale </a:t>
                </a:r>
                <a:r>
                  <a:rPr lang="fr-FR" b="1" dirty="0"/>
                  <a:t>d’inputs 1 et 2 </a:t>
                </a:r>
                <a:r>
                  <a:rPr lang="fr-FR" dirty="0"/>
                  <a:t>minimisant le CT pour des niveaux </a:t>
                </a:r>
                <a:r>
                  <a:rPr lang="fr-FR" dirty="0" smtClean="0"/>
                  <a:t>donnés d’output </a:t>
                </a:r>
                <a:r>
                  <a:rPr lang="fr-FR" dirty="0"/>
                  <a:t>et des prix des facteurs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91047"/>
                <a:ext cx="8064896" cy="4500014"/>
              </a:xfrm>
              <a:prstGeom prst="rect">
                <a:avLst/>
              </a:prstGeom>
              <a:blipFill rotWithShape="0">
                <a:blip r:embed="rId8"/>
                <a:stretch>
                  <a:fillRect l="-530" t="-813" r="-1059" b="-12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18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435280" cy="5373216"/>
              </a:xfrm>
            </p:spPr>
            <p:txBody>
              <a:bodyPr>
                <a:noAutofit/>
              </a:bodyPr>
              <a:lstStyle/>
              <a:p>
                <a:r>
                  <a:rPr lang="fr-FR" sz="1800" dirty="0" smtClean="0"/>
                  <a:t>La résolution </a:t>
                </a:r>
                <a:r>
                  <a:rPr lang="fr-FR" sz="1800" b="1" dirty="0"/>
                  <a:t>géométrique </a:t>
                </a:r>
                <a:r>
                  <a:rPr lang="fr-FR" sz="1800" dirty="0"/>
                  <a:t>du programme du </a:t>
                </a:r>
                <a:r>
                  <a:rPr lang="fr-FR" sz="1800" dirty="0" smtClean="0"/>
                  <a:t>producteur </a:t>
                </a:r>
                <a:r>
                  <a:rPr lang="fr-FR" sz="1800" dirty="0"/>
                  <a:t>passe par </a:t>
                </a:r>
                <a:r>
                  <a:rPr lang="fr-FR" sz="1800" dirty="0" smtClean="0"/>
                  <a:t>la représentation </a:t>
                </a:r>
                <a:r>
                  <a:rPr lang="fr-FR" sz="1800" dirty="0"/>
                  <a:t>graphique dans un </a:t>
                </a:r>
                <a:r>
                  <a:rPr lang="fr-FR" sz="1800" dirty="0" smtClean="0"/>
                  <a:t>même </a:t>
                </a:r>
                <a:r>
                  <a:rPr lang="fr-FR" sz="1800" dirty="0"/>
                  <a:t>diagramme </a:t>
                </a:r>
                <a:r>
                  <a:rPr lang="fr-FR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fr-FR" sz="1800" b="1" dirty="0"/>
                  <a:t>	</a:t>
                </a:r>
                <a:r>
                  <a:rPr lang="fr-FR" sz="1800" b="1" dirty="0" smtClean="0"/>
                  <a:t>Des </a:t>
                </a:r>
                <a:r>
                  <a:rPr lang="fr-FR" sz="1800" b="1" dirty="0"/>
                  <a:t>Isocoûts</a:t>
                </a:r>
                <a:r>
                  <a:rPr lang="fr-FR" sz="1800" dirty="0" smtClean="0"/>
                  <a:t>représentant différents </a:t>
                </a:r>
                <a:r>
                  <a:rPr lang="fr-FR" sz="1800" dirty="0"/>
                  <a:t>niveaux de </a:t>
                </a:r>
                <a:r>
                  <a:rPr lang="fr-FR" sz="1800" dirty="0" smtClean="0"/>
                  <a:t>CT</a:t>
                </a:r>
              </a:p>
              <a:p>
                <a:pPr marL="0" indent="0">
                  <a:buNone/>
                </a:pPr>
                <a:r>
                  <a:rPr lang="fr-FR" sz="1800" b="1" dirty="0"/>
                  <a:t>	</a:t>
                </a:r>
                <a:r>
                  <a:rPr lang="fr-FR" sz="1800" b="1" dirty="0" smtClean="0"/>
                  <a:t>Des </a:t>
                </a:r>
                <a:r>
                  <a:rPr lang="fr-FR" sz="1800" b="1" dirty="0" err="1" smtClean="0"/>
                  <a:t>isoquantes</a:t>
                </a:r>
                <a:r>
                  <a:rPr lang="fr-FR" sz="1800" b="1" dirty="0" smtClean="0"/>
                  <a:t> </a:t>
                </a:r>
                <a:r>
                  <a:rPr lang="fr-FR" sz="1800" dirty="0" smtClean="0"/>
                  <a:t>représentant différents </a:t>
                </a:r>
                <a:r>
                  <a:rPr lang="fr-FR" sz="1800" dirty="0"/>
                  <a:t>niveaux </a:t>
                </a:r>
                <a:r>
                  <a:rPr lang="fr-FR" sz="1800" dirty="0" smtClean="0"/>
                  <a:t>d’output</a:t>
                </a:r>
              </a:p>
              <a:p>
                <a:pPr marL="0" indent="0">
                  <a:buNone/>
                </a:pPr>
                <a:r>
                  <a:rPr lang="fr-FR" sz="1800" dirty="0"/>
                  <a:t>	</a:t>
                </a:r>
                <a:r>
                  <a:rPr lang="fr-FR" sz="1800" dirty="0" smtClean="0"/>
                  <a:t>Le </a:t>
                </a:r>
                <a:r>
                  <a:rPr lang="fr-FR" sz="1800" dirty="0"/>
                  <a:t>point de </a:t>
                </a:r>
                <a:r>
                  <a:rPr lang="fr-FR" sz="1800" b="1" dirty="0"/>
                  <a:t>tangence </a:t>
                </a:r>
                <a:r>
                  <a:rPr lang="fr-FR" sz="1800" dirty="0"/>
                  <a:t>entre la droite </a:t>
                </a:r>
                <a:r>
                  <a:rPr lang="fr-FR" sz="1800" dirty="0" smtClean="0"/>
                  <a:t>d’</a:t>
                </a:r>
                <a:r>
                  <a:rPr lang="fr-FR" sz="1800" dirty="0" err="1" smtClean="0"/>
                  <a:t>isocout</a:t>
                </a:r>
                <a:r>
                  <a:rPr lang="fr-FR" sz="1800" dirty="0" smtClean="0"/>
                  <a:t> </a:t>
                </a:r>
                <a:r>
                  <a:rPr lang="fr-FR" sz="1800" b="1" i="1" dirty="0" smtClean="0"/>
                  <a:t>la </a:t>
                </a:r>
                <a:r>
                  <a:rPr lang="fr-FR" sz="1800" b="1" i="1" dirty="0"/>
                  <a:t>plus </a:t>
                </a:r>
                <a:r>
                  <a:rPr lang="fr-FR" sz="1800" b="1" i="1" dirty="0" smtClean="0"/>
                  <a:t>basse 	possible </a:t>
                </a:r>
                <a:r>
                  <a:rPr lang="fr-FR" sz="1800" dirty="0" smtClean="0"/>
                  <a:t>et l’</a:t>
                </a:r>
                <a:r>
                  <a:rPr lang="fr-FR" sz="1800" dirty="0" err="1" smtClean="0"/>
                  <a:t>isoquante</a:t>
                </a:r>
                <a:r>
                  <a:rPr lang="fr-FR" sz="1800" dirty="0" smtClean="0"/>
                  <a:t> détermine </a:t>
                </a:r>
                <a:r>
                  <a:rPr lang="fr-FR" sz="1800" b="1" dirty="0"/>
                  <a:t>la combinaison optimale </a:t>
                </a:r>
                <a:r>
                  <a:rPr lang="fr-FR" sz="1800" b="1" dirty="0" smtClean="0"/>
                  <a:t>	d’inputs </a:t>
                </a:r>
                <a:r>
                  <a:rPr lang="fr-FR" sz="1800" b="1" dirty="0"/>
                  <a:t>1 et </a:t>
                </a:r>
                <a:r>
                  <a:rPr lang="fr-FR" sz="1800" b="1" dirty="0" smtClean="0"/>
                  <a:t>2 minimisant </a:t>
                </a:r>
                <a:r>
                  <a:rPr lang="fr-FR" sz="1800" b="1" dirty="0"/>
                  <a:t>le CT </a:t>
                </a:r>
                <a:r>
                  <a:rPr lang="fr-FR" sz="1800" dirty="0"/>
                  <a:t>pour </a:t>
                </a:r>
                <a:r>
                  <a:rPr lang="fr-FR" sz="1800" b="1" dirty="0"/>
                  <a:t>un niveau </a:t>
                </a:r>
                <a:r>
                  <a:rPr lang="fr-FR" sz="1800" b="1" dirty="0" smtClean="0"/>
                  <a:t>donné 	d’output</a:t>
                </a:r>
              </a:p>
              <a:p>
                <a:pPr marL="0" indent="0">
                  <a:buNone/>
                </a:pPr>
                <a:r>
                  <a:rPr lang="fr-FR" sz="1500" b="1" dirty="0" smtClean="0"/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5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sz="15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15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5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sz="15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15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1500" b="1" dirty="0" smtClean="0"/>
                  <a:t> est la combinaison d’inputs</a:t>
                </a:r>
              </a:p>
              <a:p>
                <a:pPr marL="0" indent="0">
                  <a:buNone/>
                </a:pPr>
                <a:r>
                  <a:rPr lang="fr-FR" sz="1500" b="1" dirty="0" smtClean="0"/>
                  <a:t>qui minimise le CT tout en permettant</a:t>
                </a:r>
              </a:p>
              <a:p>
                <a:pPr marL="0" indent="0">
                  <a:buNone/>
                </a:pPr>
                <a:r>
                  <a:rPr lang="fr-FR" sz="1500" b="1" dirty="0" smtClean="0"/>
                  <a:t> de produire un niveau d’output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 smtClean="0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fr-FR" sz="15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fr-FR" sz="1500" b="1" dirty="0" smtClean="0"/>
              </a:p>
              <a:p>
                <a:pPr marL="0" indent="0">
                  <a:buNone/>
                </a:pPr>
                <a:r>
                  <a:rPr lang="fr-FR" sz="1500" b="1" dirty="0" smtClean="0"/>
                  <a:t>Au point optimal A, la pente de la </a:t>
                </a:r>
              </a:p>
              <a:p>
                <a:pPr marL="0" indent="0">
                  <a:buNone/>
                </a:pPr>
                <a:r>
                  <a:rPr lang="fr-FR" sz="1500" b="1" dirty="0" smtClean="0"/>
                  <a:t>tangente à l’</a:t>
                </a:r>
                <a:r>
                  <a:rPr lang="fr-FR" sz="1500" b="1" dirty="0" err="1" smtClean="0"/>
                  <a:t>isoquante</a:t>
                </a:r>
                <a:r>
                  <a:rPr lang="fr-FR" sz="1500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5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5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500" b="1" dirty="0" smtClean="0"/>
                  <a:t> est égale à</a:t>
                </a:r>
              </a:p>
              <a:p>
                <a:pPr marL="0" indent="0">
                  <a:buNone/>
                </a:pPr>
                <a:r>
                  <a:rPr lang="fr-FR" sz="1500" b="1" dirty="0" smtClean="0"/>
                  <a:t>la pente de l’</a:t>
                </a:r>
                <a:r>
                  <a:rPr lang="fr-FR" sz="1500" b="1" dirty="0" err="1"/>
                  <a:t>i</a:t>
                </a:r>
                <a:r>
                  <a:rPr lang="fr-FR" sz="1500" b="1" dirty="0" err="1" smtClean="0"/>
                  <a:t>socoût</a:t>
                </a:r>
                <a14:m>
                  <m:oMath xmlns:m="http://schemas.openxmlformats.org/officeDocument/2006/math">
                    <m:r>
                      <a:rPr lang="fr-FR" sz="1500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fr-FR" sz="1500" dirty="0" smtClean="0"/>
              </a:p>
              <a:p>
                <a:pPr marL="0" indent="0">
                  <a:buNone/>
                </a:pPr>
                <a:r>
                  <a:rPr lang="fr-FR" sz="1500" dirty="0" smtClean="0"/>
                  <a:t>Donc, au point optimal A, le TMST est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5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500" b="1" i="1" dirty="0" smtClean="0">
                            <a:latin typeface="Cambria Math"/>
                          </a:rPr>
                          <m:t>𝑻𝑴𝑺𝑻</m:t>
                        </m:r>
                      </m:e>
                      <m:sub>
                        <m:r>
                          <a:rPr lang="fr-FR" sz="15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fr-FR" sz="1500" b="1" i="1" dirty="0" smtClean="0">
                            <a:latin typeface="Cambria Math"/>
                          </a:rPr>
                          <m:t>/</m:t>
                        </m:r>
                        <m:r>
                          <a:rPr lang="fr-FR" sz="15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1500" b="1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5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sz="15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sz="15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5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sz="15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15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1500" dirty="0" smtClean="0"/>
                  <a:t>= </a:t>
                </a:r>
                <a:r>
                  <a:rPr lang="fr-FR" sz="1500" b="1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𝒅𝒙</m:t>
                            </m:r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𝒅𝒙</m:t>
                            </m:r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𝑷𝒎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fr-FR" sz="1500" b="1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fr-FR" sz="1500" b="1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fr-FR" sz="15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5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1500" b="1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15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fr-FR" sz="15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5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1500" b="1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sz="1500" b="1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 smtClean="0">
                                <a:latin typeface="Cambria Math"/>
                              </a:rPr>
                              <m:t>𝑷𝒎</m:t>
                            </m:r>
                          </m:e>
                          <m:sub>
                            <m:r>
                              <a:rPr lang="fr-FR" sz="15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1500" b="1" i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fr-FR" sz="15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5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1500" b="1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sz="15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fr-FR" sz="15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5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1500" b="1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sz="1500" b="1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fr-FR" sz="15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5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5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sz="15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fr-FR" sz="1500" dirty="0" smtClean="0"/>
              </a:p>
              <a:p>
                <a:pPr>
                  <a:buFont typeface="Wingdings" pitchFamily="2" charset="2"/>
                  <a:buChar char="ü"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435280" cy="5373216"/>
              </a:xfrm>
              <a:blipFill rotWithShape="1">
                <a:blip r:embed="rId4"/>
                <a:stretch>
                  <a:fillRect l="-578" t="-568" b="-39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74"/>
          <p:cNvGrpSpPr/>
          <p:nvPr/>
        </p:nvGrpSpPr>
        <p:grpSpPr>
          <a:xfrm>
            <a:off x="4283968" y="3573016"/>
            <a:ext cx="4860032" cy="3284984"/>
            <a:chOff x="1000100" y="2071678"/>
            <a:chExt cx="4071965" cy="4435275"/>
          </a:xfrm>
        </p:grpSpPr>
        <p:grpSp>
          <p:nvGrpSpPr>
            <p:cNvPr id="5" name="Groupe 60"/>
            <p:cNvGrpSpPr/>
            <p:nvPr/>
          </p:nvGrpSpPr>
          <p:grpSpPr>
            <a:xfrm>
              <a:off x="1060353" y="2071678"/>
              <a:ext cx="4011712" cy="4435275"/>
              <a:chOff x="1060353" y="2071678"/>
              <a:chExt cx="4011712" cy="4435275"/>
            </a:xfrm>
          </p:grpSpPr>
          <p:grpSp>
            <p:nvGrpSpPr>
              <p:cNvPr id="14" name="Groupe 54"/>
              <p:cNvGrpSpPr/>
              <p:nvPr/>
            </p:nvGrpSpPr>
            <p:grpSpPr>
              <a:xfrm>
                <a:off x="1060353" y="2071678"/>
                <a:ext cx="4011712" cy="4435275"/>
                <a:chOff x="1060353" y="2071678"/>
                <a:chExt cx="4011712" cy="4435275"/>
              </a:xfrm>
            </p:grpSpPr>
            <p:grpSp>
              <p:nvGrpSpPr>
                <p:cNvPr id="16" name="Groupe 44"/>
                <p:cNvGrpSpPr/>
                <p:nvPr/>
              </p:nvGrpSpPr>
              <p:grpSpPr>
                <a:xfrm>
                  <a:off x="1060353" y="2071678"/>
                  <a:ext cx="4011712" cy="4435275"/>
                  <a:chOff x="1060761" y="1500174"/>
                  <a:chExt cx="5444828" cy="5007574"/>
                </a:xfrm>
              </p:grpSpPr>
              <p:grpSp>
                <p:nvGrpSpPr>
                  <p:cNvPr id="20" name="Groupe 35"/>
                  <p:cNvGrpSpPr/>
                  <p:nvPr/>
                </p:nvGrpSpPr>
                <p:grpSpPr>
                  <a:xfrm>
                    <a:off x="1071538" y="1500174"/>
                    <a:ext cx="5434051" cy="4751419"/>
                    <a:chOff x="1214414" y="1500174"/>
                    <a:chExt cx="5291174" cy="4751420"/>
                  </a:xfrm>
                </p:grpSpPr>
                <p:grpSp>
                  <p:nvGrpSpPr>
                    <p:cNvPr id="25" name="Groupe 30"/>
                    <p:cNvGrpSpPr/>
                    <p:nvPr/>
                  </p:nvGrpSpPr>
                  <p:grpSpPr>
                    <a:xfrm>
                      <a:off x="1713686" y="1785926"/>
                      <a:ext cx="4215636" cy="4002117"/>
                      <a:chOff x="1713686" y="1785926"/>
                      <a:chExt cx="4215636" cy="4002117"/>
                    </a:xfrm>
                  </p:grpSpPr>
                  <p:cxnSp>
                    <p:nvCxnSpPr>
                      <p:cNvPr id="28" name="Connecteur droit avec flèche 33"/>
                      <p:cNvCxnSpPr/>
                      <p:nvPr/>
                    </p:nvCxnSpPr>
                    <p:spPr>
                      <a:xfrm rot="5400000" flipH="1" flipV="1">
                        <a:off x="-286578" y="3786190"/>
                        <a:ext cx="4001322" cy="79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cteur droit avec flèche 7"/>
                      <p:cNvCxnSpPr/>
                      <p:nvPr/>
                    </p:nvCxnSpPr>
                    <p:spPr>
                      <a:xfrm>
                        <a:off x="1714480" y="5786454"/>
                        <a:ext cx="4214842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Connecteur droit 19"/>
                      <p:cNvCxnSpPr/>
                      <p:nvPr/>
                    </p:nvCxnSpPr>
                    <p:spPr>
                      <a:xfrm rot="16200000" flipH="1">
                        <a:off x="1607323" y="4679165"/>
                        <a:ext cx="1214446" cy="100013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Connecteur droit 37"/>
                      <p:cNvCxnSpPr/>
                      <p:nvPr/>
                    </p:nvCxnSpPr>
                    <p:spPr>
                      <a:xfrm rot="16200000" flipH="1">
                        <a:off x="1464447" y="2750339"/>
                        <a:ext cx="3286148" cy="278608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aphicFrame>
                  <p:nvGraphicFramePr>
                    <p:cNvPr id="26" name="Object 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214414" y="1500174"/>
                    <a:ext cx="439740" cy="57504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326" name="Équation" r:id="rId5" imgW="164880" imgH="215640" progId="Equation.3">
                            <p:embed/>
                          </p:oleObj>
                        </mc:Choice>
                        <mc:Fallback>
                          <p:oleObj name="Équation" r:id="rId5" imgW="16488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214414" y="1500174"/>
                                  <a:ext cx="439740" cy="57504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7" name="Object 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072198" y="5786454"/>
                    <a:ext cx="433390" cy="4651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2327" name="Équation" r:id="rId7" imgW="152280" imgH="215640" progId="Equation.3">
                            <p:embed/>
                          </p:oleObj>
                        </mc:Choice>
                        <mc:Fallback>
                          <p:oleObj name="Équation" r:id="rId7" imgW="15228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072198" y="5786454"/>
                                  <a:ext cx="433390" cy="46514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21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1060761" y="4214813"/>
                  <a:ext cx="410852" cy="539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28" name="Équation" r:id="rId9" imgW="330120" imgH="507960" progId="Equation.3">
                          <p:embed/>
                        </p:oleObj>
                      </mc:Choice>
                      <mc:Fallback>
                        <p:oleObj name="Équation" r:id="rId9" imgW="330120" imgH="5079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60761" y="4214813"/>
                                <a:ext cx="410852" cy="5397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2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1075942" y="2306733"/>
                  <a:ext cx="391288" cy="56832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29" name="Équation" r:id="rId11" imgW="304560" imgH="533160" progId="Equation.3">
                          <p:embed/>
                        </p:oleObj>
                      </mc:Choice>
                      <mc:Fallback>
                        <p:oleObj name="Équation" r:id="rId11" imgW="304560" imgH="5331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075942" y="2306733"/>
                                <a:ext cx="391288" cy="5683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3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488338" y="5929330"/>
                  <a:ext cx="454872" cy="5619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30" name="Équation" r:id="rId13" imgW="330120" imgH="419040" progId="Equation.3">
                          <p:embed/>
                        </p:oleObj>
                      </mc:Choice>
                      <mc:Fallback>
                        <p:oleObj name="Équation" r:id="rId13" imgW="330120" imgH="41904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88338" y="5929330"/>
                                <a:ext cx="454872" cy="5619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4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4178598" y="5936248"/>
                  <a:ext cx="335855" cy="571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31" name="Équation" r:id="rId15" imgW="304560" imgH="533160" progId="Equation.3">
                          <p:embed/>
                        </p:oleObj>
                      </mc:Choice>
                      <mc:Fallback>
                        <p:oleObj name="Équation" r:id="rId15" imgW="304560" imgH="533160" progId="Equation.3">
                          <p:embed/>
                          <p:pic>
                            <p:nvPicPr>
                              <p:cNvPr id="0" name=""/>
                              <p:cNvPicPr preferRelativeResize="0"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78598" y="5936248"/>
                                <a:ext cx="335855" cy="5715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7" name="Organigramme : Connecteur 38"/>
                <p:cNvSpPr>
                  <a:spLocks noChangeAspect="1"/>
                </p:cNvSpPr>
                <p:nvPr/>
              </p:nvSpPr>
              <p:spPr>
                <a:xfrm>
                  <a:off x="1571604" y="3214686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rganigramme : Connecteur 52"/>
                <p:cNvSpPr>
                  <a:spLocks noChangeAspect="1"/>
                </p:cNvSpPr>
                <p:nvPr/>
              </p:nvSpPr>
              <p:spPr>
                <a:xfrm>
                  <a:off x="1811637" y="5286388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rganigramme : Connecteur 53"/>
                <p:cNvSpPr>
                  <a:spLocks noChangeAspect="1"/>
                </p:cNvSpPr>
                <p:nvPr/>
              </p:nvSpPr>
              <p:spPr>
                <a:xfrm>
                  <a:off x="3214678" y="5374305"/>
                  <a:ext cx="45719" cy="54959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Forme libre 57"/>
              <p:cNvSpPr/>
              <p:nvPr/>
            </p:nvSpPr>
            <p:spPr>
              <a:xfrm>
                <a:off x="1534511" y="2459421"/>
                <a:ext cx="1949668" cy="3313386"/>
              </a:xfrm>
              <a:custGeom>
                <a:avLst/>
                <a:gdLst>
                  <a:gd name="connsiteX0" fmla="*/ 89337 w 1949668"/>
                  <a:gd name="connsiteY0" fmla="*/ 0 h 3313386"/>
                  <a:gd name="connsiteX1" fmla="*/ 310055 w 1949668"/>
                  <a:gd name="connsiteY1" fmla="*/ 2837793 h 3313386"/>
                  <a:gd name="connsiteX2" fmla="*/ 1949668 w 1949668"/>
                  <a:gd name="connsiteY2" fmla="*/ 2853558 h 331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9668" h="3313386">
                    <a:moveTo>
                      <a:pt x="89337" y="0"/>
                    </a:moveTo>
                    <a:cubicBezTo>
                      <a:pt x="44668" y="1181100"/>
                      <a:pt x="0" y="2362200"/>
                      <a:pt x="310055" y="2837793"/>
                    </a:cubicBezTo>
                    <a:cubicBezTo>
                      <a:pt x="620110" y="3313386"/>
                      <a:pt x="1747344" y="2950779"/>
                      <a:pt x="1949668" y="2853558"/>
                    </a:cubicBezTo>
                  </a:path>
                </a:pathLst>
              </a:cu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" name="Connecteur droit 62"/>
            <p:cNvCxnSpPr>
              <a:endCxn id="15" idx="1"/>
            </p:cNvCxnSpPr>
            <p:nvPr/>
          </p:nvCxnSpPr>
          <p:spPr>
            <a:xfrm>
              <a:off x="1428728" y="5286388"/>
              <a:ext cx="415838" cy="108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4"/>
            <p:cNvCxnSpPr/>
            <p:nvPr/>
          </p:nvCxnSpPr>
          <p:spPr>
            <a:xfrm rot="5400000">
              <a:off x="1536679" y="5607859"/>
              <a:ext cx="499272" cy="7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24"/>
            <p:cNvGraphicFramePr>
              <a:graphicFrameLocks noChangeAspect="1"/>
            </p:cNvGraphicFramePr>
            <p:nvPr/>
          </p:nvGraphicFramePr>
          <p:xfrm>
            <a:off x="1928794" y="5072074"/>
            <a:ext cx="1000132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2" name="Équation" r:id="rId17" imgW="583920" imgH="228600" progId="Equation.3">
                    <p:embed/>
                  </p:oleObj>
                </mc:Choice>
                <mc:Fallback>
                  <p:oleObj name="Équation" r:id="rId17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5072074"/>
                          <a:ext cx="1000132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5"/>
            <p:cNvGraphicFramePr>
              <a:graphicFrameLocks noChangeAspect="1"/>
            </p:cNvGraphicFramePr>
            <p:nvPr/>
          </p:nvGraphicFramePr>
          <p:xfrm>
            <a:off x="1714480" y="2928934"/>
            <a:ext cx="428628" cy="296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3" name="Équation" r:id="rId19" imgW="152280" imgH="164880" progId="Equation.3">
                    <p:embed/>
                  </p:oleObj>
                </mc:Choice>
                <mc:Fallback>
                  <p:oleObj name="Équation" r:id="rId1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80" y="2928934"/>
                          <a:ext cx="428628" cy="296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6"/>
            <p:cNvGraphicFramePr>
              <a:graphicFrameLocks noChangeAspect="1"/>
            </p:cNvGraphicFramePr>
            <p:nvPr/>
          </p:nvGraphicFramePr>
          <p:xfrm>
            <a:off x="3214678" y="4857760"/>
            <a:ext cx="285752" cy="320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Équation" r:id="rId21" imgW="152280" imgH="177480" progId="Equation.3">
                    <p:embed/>
                  </p:oleObj>
                </mc:Choice>
                <mc:Fallback>
                  <p:oleObj name="Équation" r:id="rId21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4857760"/>
                          <a:ext cx="285752" cy="320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7"/>
            <p:cNvGraphicFramePr>
              <a:graphicFrameLocks noChangeAspect="1"/>
            </p:cNvGraphicFramePr>
            <p:nvPr/>
          </p:nvGraphicFramePr>
          <p:xfrm>
            <a:off x="1500166" y="6000768"/>
            <a:ext cx="30797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5" name="Équation" r:id="rId23" imgW="164880" imgH="228600" progId="Equation.3">
                    <p:embed/>
                  </p:oleObj>
                </mc:Choice>
                <mc:Fallback>
                  <p:oleObj name="Équation" r:id="rId2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6000768"/>
                          <a:ext cx="307976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8"/>
            <p:cNvGraphicFramePr>
              <a:graphicFrameLocks noChangeAspect="1"/>
            </p:cNvGraphicFramePr>
            <p:nvPr/>
          </p:nvGraphicFramePr>
          <p:xfrm>
            <a:off x="1000100" y="5143512"/>
            <a:ext cx="307976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Équation" r:id="rId25" imgW="164880" imgH="228600" progId="Equation.3">
                    <p:embed/>
                  </p:oleObj>
                </mc:Choice>
                <mc:Fallback>
                  <p:oleObj name="Équation" r:id="rId2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5143512"/>
                          <a:ext cx="307976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9"/>
            <p:cNvGraphicFramePr>
              <a:graphicFrameLocks noChangeAspect="1"/>
            </p:cNvGraphicFramePr>
            <p:nvPr/>
          </p:nvGraphicFramePr>
          <p:xfrm>
            <a:off x="3714744" y="5143512"/>
            <a:ext cx="285752" cy="357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7" name="Équation" r:id="rId27" imgW="164880" imgH="228600" progId="Equation.3">
                    <p:embed/>
                  </p:oleObj>
                </mc:Choice>
                <mc:Fallback>
                  <p:oleObj name="Équation" r:id="rId2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44" y="5143512"/>
                          <a:ext cx="285752" cy="357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8691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7785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fonction de coût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La </a:t>
                </a:r>
                <a:r>
                  <a:rPr lang="fr-FR" b="1" dirty="0"/>
                  <a:t>fonction de coût </a:t>
                </a:r>
                <a:r>
                  <a:rPr lang="fr-FR" dirty="0"/>
                  <a:t>mesure le cout </a:t>
                </a:r>
                <a:r>
                  <a:rPr lang="fr-FR" b="1" dirty="0"/>
                  <a:t>minimum </a:t>
                </a:r>
                <a:r>
                  <a:rPr lang="fr-FR" dirty="0" smtClean="0"/>
                  <a:t>pour produire </a:t>
                </a:r>
                <a:r>
                  <a:rPr lang="fr-FR" dirty="0"/>
                  <a:t>un </a:t>
                </a:r>
                <a:r>
                  <a:rPr lang="fr-FR" dirty="0" smtClean="0"/>
                  <a:t>niveau d’output </a:t>
                </a:r>
                <a:r>
                  <a:rPr lang="fr-FR" dirty="0"/>
                  <a:t>donne </a:t>
                </a:r>
                <a:r>
                  <a:rPr lang="fr-FR" b="1" i="1" dirty="0"/>
                  <a:t>y</a:t>
                </a:r>
              </a:p>
              <a:p>
                <a:r>
                  <a:rPr lang="fr-FR" b="1" dirty="0"/>
                  <a:t>Formellement</a:t>
                </a:r>
                <a:r>
                  <a:rPr lang="fr-FR" dirty="0"/>
                  <a:t>, la fonction de cout </a:t>
                </a:r>
                <a:r>
                  <a:rPr lang="fr-FR" dirty="0" smtClean="0"/>
                  <a:t>sous la forme :</a:t>
                </a:r>
                <a:endParaRPr lang="fr-FR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𝒄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</a:rPr>
                        <m:t>𝒄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∗ 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 smtClean="0"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fr-FR" b="1" i="1" smtClean="0">
                        <a:latin typeface="Cambria Math"/>
                      </a:rPr>
                      <m:t>𝒆𝒕</m:t>
                    </m:r>
                    <m:r>
                      <a:rPr lang="fr-FR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fr-FR" b="1" i="1">
                            <a:latin typeface="Cambria Math"/>
                          </a:rPr>
                          <m:t>,</m:t>
                        </m:r>
                        <m:r>
                          <a:rPr lang="fr-FR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dirty="0" smtClean="0"/>
                  <a:t> sont les demandes conditionnelles des inputs 1 et 2</a:t>
                </a:r>
              </a:p>
              <a:p>
                <a:pPr marL="0" indent="0">
                  <a:buNone/>
                </a:pPr>
                <a:r>
                  <a:rPr lang="fr-FR" dirty="0" smtClean="0"/>
                  <a:t>La </a:t>
                </a:r>
                <a:r>
                  <a:rPr lang="fr-FR" dirty="0"/>
                  <a:t>fonction de cout </a:t>
                </a:r>
                <a:r>
                  <a:rPr lang="fr-FR" dirty="0" err="1"/>
                  <a:t>reunit</a:t>
                </a:r>
                <a:r>
                  <a:rPr lang="fr-FR" dirty="0"/>
                  <a:t> donc les couts </a:t>
                </a:r>
                <a:r>
                  <a:rPr lang="fr-FR" dirty="0" smtClean="0"/>
                  <a:t>de production </a:t>
                </a:r>
                <a:r>
                  <a:rPr lang="fr-FR" dirty="0" err="1"/>
                  <a:t>resultant</a:t>
                </a:r>
                <a:r>
                  <a:rPr lang="fr-FR" dirty="0" smtClean="0"/>
                  <a:t>de l’utilisation </a:t>
                </a:r>
                <a:r>
                  <a:rPr lang="fr-FR" b="1" dirty="0"/>
                  <a:t>optimales </a:t>
                </a:r>
                <a:r>
                  <a:rPr lang="fr-FR" dirty="0"/>
                  <a:t>des facteurs de production pour des prix </a:t>
                </a:r>
                <a:r>
                  <a:rPr lang="fr-FR" dirty="0" smtClean="0"/>
                  <a:t>des facteurs </a:t>
                </a:r>
                <a:r>
                  <a:rPr lang="fr-FR" dirty="0"/>
                  <a:t>donnes </a:t>
                </a:r>
                <a:r>
                  <a:rPr lang="fr-FR" b="1" i="1" dirty="0"/>
                  <a:t>w</a:t>
                </a:r>
                <a:r>
                  <a:rPr lang="fr-FR" b="1" i="1" baseline="-25000" dirty="0"/>
                  <a:t>1</a:t>
                </a:r>
                <a:r>
                  <a:rPr lang="fr-FR" b="1" i="1" dirty="0"/>
                  <a:t> </a:t>
                </a:r>
                <a:r>
                  <a:rPr lang="fr-FR" dirty="0"/>
                  <a:t>et </a:t>
                </a:r>
                <a:r>
                  <a:rPr lang="fr-FR" b="1" i="1" dirty="0"/>
                  <a:t>w</a:t>
                </a:r>
                <a:r>
                  <a:rPr lang="fr-FR" b="1" i="1" baseline="-25000" dirty="0"/>
                  <a:t>2 </a:t>
                </a:r>
                <a:r>
                  <a:rPr lang="fr-FR" dirty="0"/>
                  <a:t>et </a:t>
                </a:r>
                <a:r>
                  <a:rPr lang="fr-FR" dirty="0" err="1"/>
                  <a:t>differents</a:t>
                </a:r>
                <a:r>
                  <a:rPr lang="fr-FR" dirty="0"/>
                  <a:t> niveaux de production </a:t>
                </a:r>
                <a:r>
                  <a:rPr lang="fr-FR" b="1" i="1" dirty="0"/>
                  <a:t>y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76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7449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0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Fonction de coût et horizon temporel</a:t>
            </a:r>
            <a:br>
              <a:rPr lang="fr-FR" b="1" dirty="0"/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dirty="0" smtClean="0"/>
                  <a:t>Le </a:t>
                </a:r>
                <a:r>
                  <a:rPr lang="fr-FR" dirty="0"/>
                  <a:t>producteur n’est pas capable de </a:t>
                </a:r>
                <a:r>
                  <a:rPr lang="fr-FR" b="1" dirty="0"/>
                  <a:t>modifier instantanément</a:t>
                </a:r>
                <a:r>
                  <a:rPr lang="fr-FR" dirty="0"/>
                  <a:t>, et </a:t>
                </a:r>
                <a:r>
                  <a:rPr lang="fr-FR" dirty="0" smtClean="0"/>
                  <a:t>avec n’importe </a:t>
                </a:r>
                <a:r>
                  <a:rPr lang="fr-FR" dirty="0"/>
                  <a:t>quelle ampleur, les </a:t>
                </a:r>
                <a:r>
                  <a:rPr lang="fr-FR" b="1" dirty="0"/>
                  <a:t>quantités </a:t>
                </a:r>
                <a:r>
                  <a:rPr lang="fr-FR" dirty="0"/>
                  <a:t>de tous les </a:t>
                </a:r>
                <a:r>
                  <a:rPr lang="fr-FR" b="1" dirty="0" smtClean="0"/>
                  <a:t>inputs</a:t>
                </a:r>
              </a:p>
              <a:p>
                <a:r>
                  <a:rPr lang="fr-FR" dirty="0" smtClean="0"/>
                  <a:t>La </a:t>
                </a:r>
                <a:r>
                  <a:rPr lang="fr-FR" dirty="0"/>
                  <a:t>minimisation du cout total ne peut se faire de la </a:t>
                </a:r>
                <a:r>
                  <a:rPr lang="fr-FR" dirty="0" smtClean="0"/>
                  <a:t>même manière selon l’horizon </a:t>
                </a:r>
                <a:r>
                  <a:rPr lang="fr-FR" dirty="0"/>
                  <a:t>temporel pris en </a:t>
                </a:r>
                <a:r>
                  <a:rPr lang="fr-FR" dirty="0" smtClean="0"/>
                  <a:t>considération </a:t>
                </a:r>
                <a:r>
                  <a:rPr lang="fr-FR" dirty="0"/>
                  <a:t>pour l’ajustement des </a:t>
                </a:r>
                <a:r>
                  <a:rPr lang="fr-FR" dirty="0" smtClean="0"/>
                  <a:t>quantités de facteurs</a:t>
                </a:r>
              </a:p>
              <a:p>
                <a:r>
                  <a:rPr lang="fr-FR" dirty="0" smtClean="0"/>
                  <a:t>L’analyse économique </a:t>
                </a:r>
                <a:r>
                  <a:rPr lang="fr-FR" dirty="0"/>
                  <a:t>fait donc la distinction entre la fonction de cout </a:t>
                </a:r>
                <a:r>
                  <a:rPr lang="fr-FR" dirty="0" smtClean="0"/>
                  <a:t>de c</a:t>
                </a:r>
                <a:r>
                  <a:rPr lang="fr-FR" b="1" dirty="0" smtClean="0"/>
                  <a:t>ourt </a:t>
                </a:r>
                <a:r>
                  <a:rPr lang="fr-FR" b="1" dirty="0"/>
                  <a:t>terme et </a:t>
                </a:r>
                <a:r>
                  <a:rPr lang="fr-FR" dirty="0"/>
                  <a:t>la fonction de cout de </a:t>
                </a:r>
                <a:r>
                  <a:rPr lang="fr-FR" b="1" dirty="0"/>
                  <a:t>long terme</a:t>
                </a:r>
              </a:p>
              <a:p>
                <a:r>
                  <a:rPr lang="fr-FR" b="1" dirty="0"/>
                  <a:t>La fonction de coût de court terme </a:t>
                </a:r>
                <a:r>
                  <a:rPr lang="fr-FR" dirty="0"/>
                  <a:t>: c’est le </a:t>
                </a:r>
                <a:r>
                  <a:rPr lang="fr-FR" dirty="0" smtClean="0"/>
                  <a:t>cout minimum de production d’un niveau donne d’output quand on ne peut ajuster que les inputs variables</a:t>
                </a:r>
              </a:p>
              <a:p>
                <a:r>
                  <a:rPr lang="fr-FR" dirty="0" smtClean="0"/>
                  <a:t>Si </a:t>
                </a:r>
                <a:r>
                  <a:rPr lang="fr-FR" dirty="0"/>
                  <a:t>seul l’input 1 est variable, le </a:t>
                </a:r>
                <a:r>
                  <a:rPr lang="fr-FR" dirty="0" smtClean="0"/>
                  <a:t>problème </a:t>
                </a:r>
                <a:r>
                  <a:rPr lang="fr-FR" dirty="0"/>
                  <a:t>de minimisation des couts </a:t>
                </a:r>
                <a:r>
                  <a:rPr lang="fr-FR" dirty="0" smtClean="0"/>
                  <a:t>du producteur </a:t>
                </a:r>
                <a:r>
                  <a:rPr lang="fr-FR" dirty="0"/>
                  <a:t>devient </a:t>
                </a:r>
                <a:r>
                  <a:rPr lang="fr-FR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fr-FR" dirty="0" smtClean="0"/>
                  <a:t>(y,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)= 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/>
                                    </a:rPr>
                                    <m:t>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fr-FR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𝑠𝑜𝑢𝑠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𝑐𝑜𝑛𝑡𝑟𝑎𝑖𝑛𝑡𝑒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8"/>
                <a:stretch>
                  <a:fillRect l="-773" t="-2101" r="-14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599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r-FR" dirty="0" smtClean="0"/>
                  <a:t>La fonction de coût de long terme correspond au coût minimum de production </a:t>
                </a:r>
                <a:r>
                  <a:rPr lang="fr-FR" dirty="0"/>
                  <a:t>d’un niveau </a:t>
                </a:r>
                <a:r>
                  <a:rPr lang="fr-FR" dirty="0" smtClean="0"/>
                  <a:t>donné </a:t>
                </a:r>
                <a:r>
                  <a:rPr lang="fr-FR" dirty="0"/>
                  <a:t>d’output quand on peut ajuster tous </a:t>
                </a:r>
                <a:r>
                  <a:rPr lang="fr-FR" dirty="0" smtClean="0"/>
                  <a:t>les facteurs </a:t>
                </a:r>
                <a:r>
                  <a:rPr lang="fr-FR" dirty="0"/>
                  <a:t>de production</a:t>
                </a:r>
              </a:p>
              <a:p>
                <a:r>
                  <a:rPr lang="fr-FR" dirty="0"/>
                  <a:t> A long terme, les deux inputs sont variables, le </a:t>
                </a:r>
                <a:r>
                  <a:rPr lang="fr-FR" dirty="0" smtClean="0"/>
                  <a:t>problème </a:t>
                </a:r>
                <a:r>
                  <a:rPr lang="fr-FR" dirty="0"/>
                  <a:t>de minimisation </a:t>
                </a:r>
                <a:r>
                  <a:rPr lang="fr-FR" dirty="0" smtClean="0"/>
                  <a:t>des couts </a:t>
                </a:r>
                <a:r>
                  <a:rPr lang="fr-FR" dirty="0"/>
                  <a:t>du producteur rejoint le </a:t>
                </a:r>
                <a:r>
                  <a:rPr lang="fr-FR" dirty="0" smtClean="0"/>
                  <a:t>problème </a:t>
                </a:r>
                <a:r>
                  <a:rPr lang="fr-FR" dirty="0"/>
                  <a:t>initial :</a:t>
                </a: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𝐿</m:t>
                        </m:r>
                        <m:r>
                          <a:rPr lang="fr-FR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dirty="0"/>
                  <a:t>(y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)= </m:t>
                    </m:r>
                    <m:d>
                      <m:dPr>
                        <m:begChr m:val="{"/>
                        <m:endChr m:val="}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fr-FR">
                                      <a:latin typeface="Cambria Math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fr-FR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𝑠𝑜𝑢𝑠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𝑐𝑜𝑛𝑡𝑟𝑎𝑖𝑛𝑡𝑒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</a:pPr>
                <a:endParaRPr lang="fr-FR" b="1" dirty="0" smtClean="0"/>
              </a:p>
              <a:p>
                <a:pPr marL="0" indent="0">
                  <a:buNone/>
                </a:pPr>
                <a:r>
                  <a:rPr lang="fr-FR" b="1" dirty="0" smtClean="0"/>
                  <a:t>Décomposition </a:t>
                </a:r>
                <a:r>
                  <a:rPr lang="fr-FR" b="1" dirty="0"/>
                  <a:t>de la fonction de </a:t>
                </a:r>
                <a:r>
                  <a:rPr lang="fr-FR" b="1" dirty="0" smtClean="0"/>
                  <a:t>coût</a:t>
                </a:r>
                <a:endParaRPr lang="fr-FR" b="1" dirty="0"/>
              </a:p>
              <a:p>
                <a:pPr marL="0" indent="0">
                  <a:buNone/>
                </a:pPr>
                <a:r>
                  <a:rPr lang="fr-FR" dirty="0" smtClean="0"/>
                  <a:t>La </a:t>
                </a:r>
                <a:r>
                  <a:rPr lang="fr-FR" dirty="0"/>
                  <a:t>fonction de cout total peut </a:t>
                </a:r>
                <a:r>
                  <a:rPr lang="fr-FR" dirty="0" smtClean="0"/>
                  <a:t>être décomposée </a:t>
                </a:r>
                <a:r>
                  <a:rPr lang="fr-FR" dirty="0"/>
                  <a:t>en coût </a:t>
                </a:r>
                <a:r>
                  <a:rPr lang="fr-FR" dirty="0" smtClean="0"/>
                  <a:t>fixe (</a:t>
                </a:r>
                <a:r>
                  <a:rPr lang="fr-FR" dirty="0"/>
                  <a:t>CF) et coût variable (</a:t>
                </a:r>
                <a:r>
                  <a:rPr lang="fr-FR" dirty="0" smtClean="0"/>
                  <a:t>CV)</a:t>
                </a:r>
              </a:p>
              <a:p>
                <a:pPr marL="0" indent="0">
                  <a:buNone/>
                </a:pPr>
                <a:r>
                  <a:rPr lang="fr-FR" dirty="0" smtClean="0"/>
                  <a:t>CV </a:t>
                </a:r>
                <a:r>
                  <a:rPr lang="fr-FR" dirty="0"/>
                  <a:t>: sont les couts qui varient dans le court terme avec le niveau d’output </a:t>
                </a:r>
                <a:r>
                  <a:rPr lang="fr-FR" dirty="0" smtClean="0"/>
                  <a:t>y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CF </a:t>
                </a:r>
                <a:r>
                  <a:rPr lang="fr-FR" dirty="0"/>
                  <a:t>: sont les couts qui ne </a:t>
                </a:r>
                <a:r>
                  <a:rPr lang="fr-FR" dirty="0" smtClean="0"/>
                  <a:t>dépendent </a:t>
                </a:r>
                <a:r>
                  <a:rPr lang="fr-FR" dirty="0"/>
                  <a:t>pas du niveau d’output y, ils doivent </a:t>
                </a:r>
                <a:r>
                  <a:rPr lang="fr-FR" dirty="0" smtClean="0"/>
                  <a:t>être </a:t>
                </a:r>
                <a:r>
                  <a:rPr lang="fr-FR" dirty="0"/>
                  <a:t>assumes que l’entreprise produise ou </a:t>
                </a:r>
                <a:r>
                  <a:rPr lang="fr-FR" dirty="0" smtClean="0"/>
                  <a:t>non</a:t>
                </a:r>
              </a:p>
              <a:p>
                <a:pPr marL="0" indent="0">
                  <a:buNone/>
                </a:pPr>
                <a:r>
                  <a:rPr lang="fr-FR" dirty="0" smtClean="0"/>
                  <a:t>Ainsi ; CT(y</a:t>
                </a:r>
                <a:r>
                  <a:rPr lang="fr-FR" dirty="0"/>
                  <a:t>) = CF + CV (y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89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2776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fr-FR" sz="33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total, coût variable et coût fixe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500034" y="2214554"/>
            <a:ext cx="5143536" cy="3797309"/>
            <a:chOff x="500034" y="2214554"/>
            <a:chExt cx="5143536" cy="3797309"/>
          </a:xfrm>
        </p:grpSpPr>
        <p:grpSp>
          <p:nvGrpSpPr>
            <p:cNvPr id="48" name="Groupe 47"/>
            <p:cNvGrpSpPr/>
            <p:nvPr/>
          </p:nvGrpSpPr>
          <p:grpSpPr>
            <a:xfrm>
              <a:off x="500034" y="2214554"/>
              <a:ext cx="5143536" cy="3654945"/>
              <a:chOff x="500034" y="2214554"/>
              <a:chExt cx="5143536" cy="3654945"/>
            </a:xfrm>
          </p:grpSpPr>
          <p:grpSp>
            <p:nvGrpSpPr>
              <p:cNvPr id="25" name="Groupe 30"/>
              <p:cNvGrpSpPr/>
              <p:nvPr/>
            </p:nvGrpSpPr>
            <p:grpSpPr>
              <a:xfrm>
                <a:off x="1446088" y="2324772"/>
                <a:ext cx="3189924" cy="3544727"/>
                <a:chOff x="1713686" y="1785926"/>
                <a:chExt cx="4215636" cy="4002116"/>
              </a:xfrm>
            </p:grpSpPr>
            <p:cxnSp>
              <p:nvCxnSpPr>
                <p:cNvPr id="28" name="Connecteur droit avec flèche 27"/>
                <p:cNvCxnSpPr/>
                <p:nvPr/>
              </p:nvCxnSpPr>
              <p:spPr>
                <a:xfrm rot="5400000" flipH="1" flipV="1">
                  <a:off x="-286578" y="3786190"/>
                  <a:ext cx="4001322" cy="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7"/>
                <p:cNvCxnSpPr/>
                <p:nvPr/>
              </p:nvCxnSpPr>
              <p:spPr>
                <a:xfrm>
                  <a:off x="1714480" y="5786454"/>
                  <a:ext cx="4214842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32"/>
              <p:cNvCxnSpPr/>
              <p:nvPr/>
            </p:nvCxnSpPr>
            <p:spPr>
              <a:xfrm>
                <a:off x="1428728" y="5143512"/>
                <a:ext cx="2928958" cy="158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orme libre 38"/>
              <p:cNvSpPr/>
              <p:nvPr/>
            </p:nvSpPr>
            <p:spPr>
              <a:xfrm>
                <a:off x="1434662" y="2857496"/>
                <a:ext cx="3158359" cy="2270234"/>
              </a:xfrm>
              <a:custGeom>
                <a:avLst/>
                <a:gdLst>
                  <a:gd name="connsiteX0" fmla="*/ 0 w 3158359"/>
                  <a:gd name="connsiteY0" fmla="*/ 2270234 h 2270234"/>
                  <a:gd name="connsiteX1" fmla="*/ 914400 w 3158359"/>
                  <a:gd name="connsiteY1" fmla="*/ 1324303 h 2270234"/>
                  <a:gd name="connsiteX2" fmla="*/ 1308538 w 3158359"/>
                  <a:gd name="connsiteY2" fmla="*/ 1024759 h 2270234"/>
                  <a:gd name="connsiteX3" fmla="*/ 2096814 w 3158359"/>
                  <a:gd name="connsiteY3" fmla="*/ 740979 h 2270234"/>
                  <a:gd name="connsiteX4" fmla="*/ 2837793 w 3158359"/>
                  <a:gd name="connsiteY4" fmla="*/ 331076 h 2270234"/>
                  <a:gd name="connsiteX5" fmla="*/ 3153104 w 3158359"/>
                  <a:gd name="connsiteY5" fmla="*/ 0 h 22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359" h="2270234">
                    <a:moveTo>
                      <a:pt x="0" y="2270234"/>
                    </a:moveTo>
                    <a:cubicBezTo>
                      <a:pt x="348155" y="1901058"/>
                      <a:pt x="696310" y="1531882"/>
                      <a:pt x="914400" y="1324303"/>
                    </a:cubicBezTo>
                    <a:cubicBezTo>
                      <a:pt x="1132490" y="1116724"/>
                      <a:pt x="1111469" y="1121980"/>
                      <a:pt x="1308538" y="1024759"/>
                    </a:cubicBezTo>
                    <a:cubicBezTo>
                      <a:pt x="1505607" y="927538"/>
                      <a:pt x="1841938" y="856593"/>
                      <a:pt x="2096814" y="740979"/>
                    </a:cubicBezTo>
                    <a:cubicBezTo>
                      <a:pt x="2351690" y="625365"/>
                      <a:pt x="2661745" y="454572"/>
                      <a:pt x="2837793" y="331076"/>
                    </a:cubicBezTo>
                    <a:cubicBezTo>
                      <a:pt x="3013841" y="207580"/>
                      <a:pt x="3158359" y="0"/>
                      <a:pt x="3153104" y="0"/>
                    </a:cubicBezTo>
                  </a:path>
                </a:pathLst>
              </a:cu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1485079" y="3587658"/>
                <a:ext cx="3158359" cy="2270234"/>
              </a:xfrm>
              <a:custGeom>
                <a:avLst/>
                <a:gdLst>
                  <a:gd name="connsiteX0" fmla="*/ 0 w 3158359"/>
                  <a:gd name="connsiteY0" fmla="*/ 2270234 h 2270234"/>
                  <a:gd name="connsiteX1" fmla="*/ 914400 w 3158359"/>
                  <a:gd name="connsiteY1" fmla="*/ 1324303 h 2270234"/>
                  <a:gd name="connsiteX2" fmla="*/ 1308538 w 3158359"/>
                  <a:gd name="connsiteY2" fmla="*/ 1024759 h 2270234"/>
                  <a:gd name="connsiteX3" fmla="*/ 2096814 w 3158359"/>
                  <a:gd name="connsiteY3" fmla="*/ 740979 h 2270234"/>
                  <a:gd name="connsiteX4" fmla="*/ 2837793 w 3158359"/>
                  <a:gd name="connsiteY4" fmla="*/ 331076 h 2270234"/>
                  <a:gd name="connsiteX5" fmla="*/ 3153104 w 3158359"/>
                  <a:gd name="connsiteY5" fmla="*/ 0 h 22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359" h="2270234">
                    <a:moveTo>
                      <a:pt x="0" y="2270234"/>
                    </a:moveTo>
                    <a:cubicBezTo>
                      <a:pt x="348155" y="1901058"/>
                      <a:pt x="696310" y="1531882"/>
                      <a:pt x="914400" y="1324303"/>
                    </a:cubicBezTo>
                    <a:cubicBezTo>
                      <a:pt x="1132490" y="1116724"/>
                      <a:pt x="1111469" y="1121980"/>
                      <a:pt x="1308538" y="1024759"/>
                    </a:cubicBezTo>
                    <a:cubicBezTo>
                      <a:pt x="1505607" y="927538"/>
                      <a:pt x="1841938" y="856593"/>
                      <a:pt x="2096814" y="740979"/>
                    </a:cubicBezTo>
                    <a:cubicBezTo>
                      <a:pt x="2351690" y="625365"/>
                      <a:pt x="2661745" y="454572"/>
                      <a:pt x="2837793" y="331076"/>
                    </a:cubicBezTo>
                    <a:cubicBezTo>
                      <a:pt x="3013841" y="207580"/>
                      <a:pt x="3158359" y="0"/>
                      <a:pt x="3153104" y="0"/>
                    </a:cubicBezTo>
                  </a:path>
                </a:pathLst>
              </a:custGeom>
              <a:ln w="2857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aphicFrame>
            <p:nvGraphicFramePr>
              <p:cNvPr id="3087" name="Object 15"/>
              <p:cNvGraphicFramePr>
                <a:graphicFrameLocks noChangeAspect="1"/>
              </p:cNvGraphicFramePr>
              <p:nvPr/>
            </p:nvGraphicFramePr>
            <p:xfrm>
              <a:off x="4857752" y="4857760"/>
              <a:ext cx="714380" cy="320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8" name="Équation" r:id="rId8" imgW="253800" imgH="177480" progId="Equation.3">
                      <p:embed/>
                    </p:oleObj>
                  </mc:Choice>
                  <mc:Fallback>
                    <p:oleObj name="Équation" r:id="rId8" imgW="2538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7752" y="4857760"/>
                            <a:ext cx="714380" cy="3206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8" name="Object 16"/>
              <p:cNvGraphicFramePr>
                <a:graphicFrameLocks noChangeAspect="1"/>
              </p:cNvGraphicFramePr>
              <p:nvPr/>
            </p:nvGraphicFramePr>
            <p:xfrm>
              <a:off x="4714876" y="2714620"/>
              <a:ext cx="857256" cy="4286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9" name="Équation" r:id="rId10" imgW="457200" imgH="203040" progId="Equation.3">
                      <p:embed/>
                    </p:oleObj>
                  </mc:Choice>
                  <mc:Fallback>
                    <p:oleObj name="Équation" r:id="rId10" imgW="4572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4876" y="2714620"/>
                            <a:ext cx="857256" cy="4286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9" name="Object 17"/>
              <p:cNvGraphicFramePr>
                <a:graphicFrameLocks noChangeAspect="1"/>
              </p:cNvGraphicFramePr>
              <p:nvPr/>
            </p:nvGraphicFramePr>
            <p:xfrm>
              <a:off x="4786314" y="3429000"/>
              <a:ext cx="857256" cy="4286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0" name="Équation" r:id="rId12" imgW="469800" imgH="203040" progId="Equation.3">
                      <p:embed/>
                    </p:oleObj>
                  </mc:Choice>
                  <mc:Fallback>
                    <p:oleObj name="Équation" r:id="rId12" imgW="4698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6314" y="3429000"/>
                            <a:ext cx="857256" cy="4286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0" name="Object 18"/>
              <p:cNvGraphicFramePr>
                <a:graphicFrameLocks noChangeAspect="1"/>
              </p:cNvGraphicFramePr>
              <p:nvPr/>
            </p:nvGraphicFramePr>
            <p:xfrm>
              <a:off x="500034" y="2214554"/>
              <a:ext cx="85725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1" name="Équation" r:id="rId14" imgW="457200" imgH="203040" progId="Equation.3">
                      <p:embed/>
                    </p:oleObj>
                  </mc:Choice>
                  <mc:Fallback>
                    <p:oleObj name="Équation" r:id="rId14" imgW="4572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034" y="2214554"/>
                            <a:ext cx="857250" cy="428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1" name="Object 19"/>
              <p:cNvGraphicFramePr>
                <a:graphicFrameLocks noChangeAspect="1"/>
              </p:cNvGraphicFramePr>
              <p:nvPr/>
            </p:nvGraphicFramePr>
            <p:xfrm>
              <a:off x="500034" y="2571744"/>
              <a:ext cx="85725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2" name="Équation" r:id="rId15" imgW="469800" imgH="203040" progId="Equation.3">
                      <p:embed/>
                    </p:oleObj>
                  </mc:Choice>
                  <mc:Fallback>
                    <p:oleObj name="Équation" r:id="rId15" imgW="4698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034" y="2571744"/>
                            <a:ext cx="857250" cy="428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2" name="Object 20"/>
              <p:cNvGraphicFramePr>
                <a:graphicFrameLocks noChangeAspect="1"/>
              </p:cNvGraphicFramePr>
              <p:nvPr/>
            </p:nvGraphicFramePr>
            <p:xfrm>
              <a:off x="714348" y="3071810"/>
              <a:ext cx="428625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43" name="Équation" r:id="rId16" imgW="253800" imgH="177480" progId="Equation.3">
                      <p:embed/>
                    </p:oleObj>
                  </mc:Choice>
                  <mc:Fallback>
                    <p:oleObj name="Équation" r:id="rId16" imgW="2538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4348" y="3071810"/>
                            <a:ext cx="428625" cy="320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788024" y="5715000"/>
            <a:ext cx="28416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4" name="Équation" r:id="rId17" imgW="139579" imgH="164957" progId="Equation.3">
                    <p:embed/>
                  </p:oleObj>
                </mc:Choice>
                <mc:Fallback>
                  <p:oleObj name="Équation" r:id="rId17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024" y="5715000"/>
                          <a:ext cx="284162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928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5046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-33" y="3513341"/>
            <a:ext cx="9001189" cy="3156019"/>
            <a:chOff x="-33" y="3513341"/>
            <a:chExt cx="9001189" cy="3156019"/>
          </a:xfrm>
        </p:grpSpPr>
        <p:grpSp>
          <p:nvGrpSpPr>
            <p:cNvPr id="7" name="Group 6"/>
            <p:cNvGrpSpPr/>
            <p:nvPr/>
          </p:nvGrpSpPr>
          <p:grpSpPr>
            <a:xfrm>
              <a:off x="-33" y="3513341"/>
              <a:ext cx="8715437" cy="3012003"/>
              <a:chOff x="-33" y="2857496"/>
              <a:chExt cx="8715437" cy="3012003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-33" y="2857496"/>
                <a:ext cx="2857521" cy="3012003"/>
                <a:chOff x="-285784" y="2857496"/>
                <a:chExt cx="2857521" cy="3012003"/>
              </a:xfrm>
            </p:grpSpPr>
            <p:grpSp>
              <p:nvGrpSpPr>
                <p:cNvPr id="29" name="Groupe 28"/>
                <p:cNvGrpSpPr/>
                <p:nvPr/>
              </p:nvGrpSpPr>
              <p:grpSpPr>
                <a:xfrm>
                  <a:off x="428597" y="2928934"/>
                  <a:ext cx="2143140" cy="2940565"/>
                  <a:chOff x="428597" y="2928934"/>
                  <a:chExt cx="2143140" cy="2940565"/>
                </a:xfrm>
              </p:grpSpPr>
              <p:grpSp>
                <p:nvGrpSpPr>
                  <p:cNvPr id="5" name="Groupe 30"/>
                  <p:cNvGrpSpPr/>
                  <p:nvPr/>
                </p:nvGrpSpPr>
                <p:grpSpPr>
                  <a:xfrm>
                    <a:off x="428597" y="2928934"/>
                    <a:ext cx="2143140" cy="2940565"/>
                    <a:chOff x="1713686" y="1785926"/>
                    <a:chExt cx="4215636" cy="4002116"/>
                  </a:xfrm>
                </p:grpSpPr>
                <p:cxnSp>
                  <p:nvCxnSpPr>
                    <p:cNvPr id="15" name="Connecteur droit avec flèche 14"/>
                    <p:cNvCxnSpPr/>
                    <p:nvPr/>
                  </p:nvCxnSpPr>
                  <p:spPr>
                    <a:xfrm rot="5400000" flipH="1" flipV="1">
                      <a:off x="-286578" y="3786190"/>
                      <a:ext cx="4001322" cy="794"/>
                    </a:xfrm>
                    <a:prstGeom prst="straightConnector1">
                      <a:avLst/>
                    </a:prstGeom>
                    <a:ln>
                      <a:solidFill>
                        <a:schemeClr val="tx2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avec flèche 7"/>
                    <p:cNvCxnSpPr/>
                    <p:nvPr/>
                  </p:nvCxnSpPr>
                  <p:spPr>
                    <a:xfrm>
                      <a:off x="1714480" y="5786454"/>
                      <a:ext cx="4214842" cy="1588"/>
                    </a:xfrm>
                    <a:prstGeom prst="straightConnector1">
                      <a:avLst/>
                    </a:prstGeom>
                    <a:ln>
                      <a:solidFill>
                        <a:schemeClr val="tx2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Forme libre 23"/>
                  <p:cNvSpPr/>
                  <p:nvPr/>
                </p:nvSpPr>
                <p:spPr>
                  <a:xfrm rot="21313105">
                    <a:off x="719686" y="3263462"/>
                    <a:ext cx="1755227" cy="2396359"/>
                  </a:xfrm>
                  <a:custGeom>
                    <a:avLst/>
                    <a:gdLst>
                      <a:gd name="connsiteX0" fmla="*/ 84082 w 1755227"/>
                      <a:gd name="connsiteY0" fmla="*/ 0 h 2396359"/>
                      <a:gd name="connsiteX1" fmla="*/ 99848 w 1755227"/>
                      <a:gd name="connsiteY1" fmla="*/ 1403131 h 2396359"/>
                      <a:gd name="connsiteX2" fmla="*/ 683172 w 1755227"/>
                      <a:gd name="connsiteY2" fmla="*/ 2207172 h 2396359"/>
                      <a:gd name="connsiteX3" fmla="*/ 1755227 w 1755227"/>
                      <a:gd name="connsiteY3" fmla="*/ 2396359 h 239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55227" h="2396359">
                        <a:moveTo>
                          <a:pt x="84082" y="0"/>
                        </a:moveTo>
                        <a:cubicBezTo>
                          <a:pt x="42041" y="517634"/>
                          <a:pt x="0" y="1035269"/>
                          <a:pt x="99848" y="1403131"/>
                        </a:cubicBezTo>
                        <a:cubicBezTo>
                          <a:pt x="199696" y="1770993"/>
                          <a:pt x="407275" y="2041634"/>
                          <a:pt x="683172" y="2207172"/>
                        </a:cubicBezTo>
                        <a:cubicBezTo>
                          <a:pt x="959069" y="2372710"/>
                          <a:pt x="1357148" y="2384534"/>
                          <a:pt x="1755227" y="2396359"/>
                        </a:cubicBezTo>
                      </a:path>
                    </a:pathLst>
                  </a:custGeom>
                  <a:ln w="28575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-285784" y="2857496"/>
                <a:ext cx="642910" cy="3206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65" name="Équation" r:id="rId7" imgW="393480" imgH="177480" progId="Equation.3">
                        <p:embed/>
                      </p:oleObj>
                    </mc:Choice>
                    <mc:Fallback>
                      <p:oleObj name="Équation" r:id="rId7" imgW="3934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285784" y="2857496"/>
                              <a:ext cx="642910" cy="3206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7" name="Groupe 36"/>
              <p:cNvGrpSpPr/>
              <p:nvPr/>
            </p:nvGrpSpPr>
            <p:grpSpPr>
              <a:xfrm>
                <a:off x="3000364" y="2857496"/>
                <a:ext cx="2857520" cy="3012003"/>
                <a:chOff x="2500298" y="2857496"/>
                <a:chExt cx="2857520" cy="3012003"/>
              </a:xfrm>
            </p:grpSpPr>
            <p:grpSp>
              <p:nvGrpSpPr>
                <p:cNvPr id="30" name="Groupe 29"/>
                <p:cNvGrpSpPr/>
                <p:nvPr/>
              </p:nvGrpSpPr>
              <p:grpSpPr>
                <a:xfrm>
                  <a:off x="3214678" y="2928934"/>
                  <a:ext cx="2143140" cy="2940565"/>
                  <a:chOff x="3214678" y="2928934"/>
                  <a:chExt cx="2143140" cy="2940565"/>
                </a:xfrm>
              </p:grpSpPr>
              <p:grpSp>
                <p:nvGrpSpPr>
                  <p:cNvPr id="20" name="Groupe 30"/>
                  <p:cNvGrpSpPr/>
                  <p:nvPr/>
                </p:nvGrpSpPr>
                <p:grpSpPr>
                  <a:xfrm>
                    <a:off x="3214678" y="2928934"/>
                    <a:ext cx="2143140" cy="2940565"/>
                    <a:chOff x="1713686" y="1785926"/>
                    <a:chExt cx="4215636" cy="4002116"/>
                  </a:xfrm>
                </p:grpSpPr>
                <p:cxnSp>
                  <p:nvCxnSpPr>
                    <p:cNvPr id="21" name="Connecteur droit avec flèche 20"/>
                    <p:cNvCxnSpPr/>
                    <p:nvPr/>
                  </p:nvCxnSpPr>
                  <p:spPr>
                    <a:xfrm rot="5400000" flipH="1" flipV="1">
                      <a:off x="-286578" y="3786190"/>
                      <a:ext cx="4001322" cy="79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necteur droit avec flèche 7"/>
                    <p:cNvCxnSpPr/>
                    <p:nvPr/>
                  </p:nvCxnSpPr>
                  <p:spPr>
                    <a:xfrm>
                      <a:off x="1714480" y="5786454"/>
                      <a:ext cx="4214842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3468414" y="4414345"/>
                    <a:ext cx="1623848" cy="1135117"/>
                  </a:xfrm>
                  <a:custGeom>
                    <a:avLst/>
                    <a:gdLst>
                      <a:gd name="connsiteX0" fmla="*/ 0 w 1623848"/>
                      <a:gd name="connsiteY0" fmla="*/ 677917 h 1135117"/>
                      <a:gd name="connsiteX1" fmla="*/ 220717 w 1623848"/>
                      <a:gd name="connsiteY1" fmla="*/ 993227 h 1135117"/>
                      <a:gd name="connsiteX2" fmla="*/ 488731 w 1623848"/>
                      <a:gd name="connsiteY2" fmla="*/ 1103586 h 1135117"/>
                      <a:gd name="connsiteX3" fmla="*/ 930165 w 1623848"/>
                      <a:gd name="connsiteY3" fmla="*/ 804041 h 1135117"/>
                      <a:gd name="connsiteX4" fmla="*/ 1277007 w 1623848"/>
                      <a:gd name="connsiteY4" fmla="*/ 409903 h 1135117"/>
                      <a:gd name="connsiteX5" fmla="*/ 1623848 w 1623848"/>
                      <a:gd name="connsiteY5" fmla="*/ 0 h 1135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3848" h="1135117">
                        <a:moveTo>
                          <a:pt x="0" y="677917"/>
                        </a:moveTo>
                        <a:cubicBezTo>
                          <a:pt x="69631" y="800099"/>
                          <a:pt x="139262" y="922282"/>
                          <a:pt x="220717" y="993227"/>
                        </a:cubicBezTo>
                        <a:cubicBezTo>
                          <a:pt x="302172" y="1064172"/>
                          <a:pt x="370490" y="1135117"/>
                          <a:pt x="488731" y="1103586"/>
                        </a:cubicBezTo>
                        <a:cubicBezTo>
                          <a:pt x="606972" y="1072055"/>
                          <a:pt x="798786" y="919655"/>
                          <a:pt x="930165" y="804041"/>
                        </a:cubicBezTo>
                        <a:cubicBezTo>
                          <a:pt x="1061544" y="688427"/>
                          <a:pt x="1161393" y="543910"/>
                          <a:pt x="1277007" y="409903"/>
                        </a:cubicBezTo>
                        <a:cubicBezTo>
                          <a:pt x="1392621" y="275896"/>
                          <a:pt x="1508234" y="137948"/>
                          <a:pt x="1623848" y="0"/>
                        </a:cubicBezTo>
                      </a:path>
                    </a:pathLst>
                  </a:cu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aphicFrame>
              <p:nvGraphicFramePr>
                <p:cNvPr id="4106" name="Object 10"/>
                <p:cNvGraphicFramePr>
                  <a:graphicFrameLocks noChangeAspect="1"/>
                </p:cNvGraphicFramePr>
                <p:nvPr/>
              </p:nvGraphicFramePr>
              <p:xfrm>
                <a:off x="2500298" y="2857496"/>
                <a:ext cx="785818" cy="3206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66" name="Équation" r:id="rId9" imgW="393480" imgH="177480" progId="Equation.3">
                        <p:embed/>
                      </p:oleObj>
                    </mc:Choice>
                    <mc:Fallback>
                      <p:oleObj name="Équation" r:id="rId9" imgW="3934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0298" y="2857496"/>
                              <a:ext cx="785818" cy="3206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8" name="Groupe 37"/>
              <p:cNvGrpSpPr/>
              <p:nvPr/>
            </p:nvGrpSpPr>
            <p:grpSpPr>
              <a:xfrm>
                <a:off x="5994412" y="2857496"/>
                <a:ext cx="2720992" cy="3000396"/>
                <a:chOff x="5708660" y="2857496"/>
                <a:chExt cx="2720992" cy="3000396"/>
              </a:xfrm>
            </p:grpSpPr>
            <p:grpSp>
              <p:nvGrpSpPr>
                <p:cNvPr id="31" name="Groupe 30"/>
                <p:cNvGrpSpPr/>
                <p:nvPr/>
              </p:nvGrpSpPr>
              <p:grpSpPr>
                <a:xfrm>
                  <a:off x="6286512" y="2885090"/>
                  <a:ext cx="2143140" cy="2972802"/>
                  <a:chOff x="6286512" y="2885090"/>
                  <a:chExt cx="2143140" cy="2972802"/>
                </a:xfrm>
              </p:grpSpPr>
              <p:grpSp>
                <p:nvGrpSpPr>
                  <p:cNvPr id="17" name="Groupe 30"/>
                  <p:cNvGrpSpPr/>
                  <p:nvPr/>
                </p:nvGrpSpPr>
                <p:grpSpPr>
                  <a:xfrm>
                    <a:off x="6286512" y="2917327"/>
                    <a:ext cx="2143140" cy="2940565"/>
                    <a:chOff x="1713686" y="1785926"/>
                    <a:chExt cx="4215636" cy="4002116"/>
                  </a:xfrm>
                </p:grpSpPr>
                <p:cxnSp>
                  <p:nvCxnSpPr>
                    <p:cNvPr id="18" name="Connecteur droit avec flèche 17"/>
                    <p:cNvCxnSpPr/>
                    <p:nvPr/>
                  </p:nvCxnSpPr>
                  <p:spPr>
                    <a:xfrm rot="5400000" flipH="1" flipV="1">
                      <a:off x="-286578" y="3786190"/>
                      <a:ext cx="4001322" cy="794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droit avec flèche 7"/>
                    <p:cNvCxnSpPr/>
                    <p:nvPr/>
                  </p:nvCxnSpPr>
                  <p:spPr>
                    <a:xfrm>
                      <a:off x="1714480" y="5786454"/>
                      <a:ext cx="4214842" cy="15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" name="Forme libre 25"/>
                  <p:cNvSpPr/>
                  <p:nvPr/>
                </p:nvSpPr>
                <p:spPr>
                  <a:xfrm>
                    <a:off x="6463862" y="2885090"/>
                    <a:ext cx="1923393" cy="2454165"/>
                  </a:xfrm>
                  <a:custGeom>
                    <a:avLst/>
                    <a:gdLst>
                      <a:gd name="connsiteX0" fmla="*/ 0 w 1923393"/>
                      <a:gd name="connsiteY0" fmla="*/ 536027 h 2454165"/>
                      <a:gd name="connsiteX1" fmla="*/ 425669 w 1923393"/>
                      <a:gd name="connsiteY1" fmla="*/ 2364827 h 2454165"/>
                      <a:gd name="connsiteX2" fmla="*/ 1923393 w 1923393"/>
                      <a:gd name="connsiteY2" fmla="*/ 0 h 2454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23393" h="2454165">
                        <a:moveTo>
                          <a:pt x="0" y="536027"/>
                        </a:moveTo>
                        <a:cubicBezTo>
                          <a:pt x="52552" y="1495096"/>
                          <a:pt x="105104" y="2454165"/>
                          <a:pt x="425669" y="2364827"/>
                        </a:cubicBezTo>
                        <a:cubicBezTo>
                          <a:pt x="746235" y="2275489"/>
                          <a:pt x="1334814" y="1137744"/>
                          <a:pt x="1923393" y="0"/>
                        </a:cubicBezTo>
                      </a:path>
                    </a:pathLst>
                  </a:cu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5708660" y="2857496"/>
                <a:ext cx="506414" cy="3206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367" name="Équation" r:id="rId11" imgW="291960" imgH="177480" progId="Equation.3">
                        <p:embed/>
                      </p:oleObj>
                    </mc:Choice>
                    <mc:Fallback>
                      <p:oleObj name="Équation" r:id="rId11" imgW="29196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708660" y="2857496"/>
                              <a:ext cx="506414" cy="3206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410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929322" y="6372496"/>
            <a:ext cx="284164" cy="296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Équation" r:id="rId13" imgW="139680" imgH="164880" progId="Equation.3">
                    <p:embed/>
                  </p:oleObj>
                </mc:Choice>
                <mc:Fallback>
                  <p:oleObj name="Équation" r:id="rId1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322" y="6372496"/>
                          <a:ext cx="284164" cy="296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928926" y="6372498"/>
            <a:ext cx="284162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Équation" r:id="rId15" imgW="139680" imgH="164880" progId="Equation.3">
                    <p:embed/>
                  </p:oleObj>
                </mc:Choice>
                <mc:Fallback>
                  <p:oleObj name="Équation" r:id="rId1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926" y="6372498"/>
                          <a:ext cx="284162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0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8716994" y="6300490"/>
            <a:ext cx="284162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Équation" r:id="rId16" imgW="139680" imgH="164880" progId="Equation.3">
                    <p:embed/>
                  </p:oleObj>
                </mc:Choice>
                <mc:Fallback>
                  <p:oleObj name="Équation" r:id="rId16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6994" y="6300490"/>
                          <a:ext cx="284162" cy="296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539552" y="1484784"/>
            <a:ext cx="7171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CM ou coût moyen correspond au coût par unité de production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coût moyen correspond donc à la somme du coût fixe moyen et le coût variable moyen respectivement CFM et CVM</a:t>
            </a:r>
          </a:p>
          <a:p>
            <a:endParaRPr lang="fr-F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17" imgW="914400" imgH="215640" progId="Equation.3">
                  <p:embed/>
                </p:oleObj>
              </mc:Choice>
              <mc:Fallback>
                <p:oleObj name="Equation" r:id="rId17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14348" y="2023974"/>
          <a:ext cx="6521948" cy="54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9" imgW="3390840" imgH="419040" progId="Equation.3">
                  <p:embed/>
                </p:oleObj>
              </mc:Choice>
              <mc:Fallback>
                <p:oleObj name="Equation" r:id="rId19" imgW="33908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4348" y="2023974"/>
                        <a:ext cx="6521948" cy="540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" name="Ink 8"/>
              <p14:cNvContentPartPr/>
              <p14:nvPr/>
            </p14:nvContentPartPr>
            <p14:xfrm>
              <a:off x="6456240" y="4250520"/>
              <a:ext cx="2313000" cy="1652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46880" y="4241160"/>
                <a:ext cx="2331720" cy="16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28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7315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coût marginal Cm correspond au coût de production d’une unité supplémentaire de l’output.</a:t>
            </a:r>
          </a:p>
          <a:p>
            <a:r>
              <a:rPr lang="fr-FR" sz="2400" dirty="0" smtClean="0"/>
              <a:t>Voici les différentes écritures de la fonction de coût marginal.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Notons que le coût fixe ne modifie pas le Cm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55576" y="3212976"/>
            <a:ext cx="6840760" cy="2376264"/>
            <a:chOff x="2483768" y="2505844"/>
            <a:chExt cx="5112568" cy="293938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483768" y="2505844"/>
            <a:ext cx="4320480" cy="707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Equation" r:id="rId7" imgW="2539800" imgH="419040" progId="Equation.3">
                    <p:embed/>
                  </p:oleObj>
                </mc:Choice>
                <mc:Fallback>
                  <p:oleObj name="Equation" r:id="rId7" imgW="253980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83768" y="2505844"/>
                          <a:ext cx="4320480" cy="707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2699792" y="3429000"/>
            <a:ext cx="4248472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Equation" r:id="rId9" imgW="2565360" imgH="419040" progId="Equation.3">
                    <p:embed/>
                  </p:oleObj>
                </mc:Choice>
                <mc:Fallback>
                  <p:oleObj name="Equation" r:id="rId9" imgW="256536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99792" y="3429000"/>
                          <a:ext cx="4248472" cy="720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2699792" y="4149080"/>
            <a:ext cx="4896544" cy="1296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Equation" r:id="rId11" imgW="3009600" imgH="799920" progId="Equation.3">
                    <p:embed/>
                  </p:oleObj>
                </mc:Choice>
                <mc:Fallback>
                  <p:oleObj name="Equation" r:id="rId11" imgW="3009600" imgH="7999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99792" y="4149080"/>
                          <a:ext cx="4896544" cy="12961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822960" y="5235120"/>
              <a:ext cx="6355440" cy="80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3600" y="5225760"/>
                <a:ext cx="63741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821520" y="5375520"/>
              <a:ext cx="946800" cy="464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5680" y="5312160"/>
                <a:ext cx="9784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098360" y="5438160"/>
              <a:ext cx="5938560" cy="580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2520" y="5374800"/>
                <a:ext cx="5970240" cy="7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67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4jwXA1rjTKq1f7wS5up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MxH8SH.GNvElD1DzV3R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n4bRZRx.D5HDiat4TJY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b2DxhI37dI4i8fzQaGv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nKEn4_X9bOB82jRhuQ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ZRkNHMO0Wx_kygsRtR0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VruJMNYF.0NWt7PL6Ui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jcPSWbO3cQcU7pho6zZ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d92U6CnBQiUzi1h7_5r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Z9IQBJVMBWms8SipkoM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lZ4wJ9IJ2KWv12EaE16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r1vnuwONiAuRKWDWGgI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pidahLVhaWllkJe9L3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9RvK8ZOeGSrEwwqDso1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qAmF9L19clTdErtlMq4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qZoTK40DnOOyaaB.gP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4C06XTHxdFFRsPhW.D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oZup7_HcjnZgNJJdO1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1BIEdNb_vbTvFd.f3LK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xR_9RQ2rHjvfnHZr50b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4EwAoOeUNawsRaGWHnA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Mgib0ZevMo9yqfecZBF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MrxkhKN2GWwWJuUeSic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oMzw__Q3tc59e8qmeHe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JLzjjArvefcestqw1Wd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RZWMh_LcduLw1l08yD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XOSv8VEtDNwV.M2MR0b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y17epOrwcTdvdHBJBTl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K3.D.RoT2oAguRkUeEF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.BzoEzQlxvQTk.jVtTa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dlisqa_RLBPvmhzoocd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2g6eObdAW2w7XKvrs7YG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s7OKOXQmQ2N1PvVmoZh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Q.h8kiWFNPQ0LoxdxEK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BxnqpqlLPWYQbvI4Len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V0xNfEwnrMpSpWe_rx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hEPsOtlOwSn.5SUO8gp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MpZ403qQyoIQl3uN0nS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_icvc4QBXRJ.Prb8DPc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wsyxIlmfSgEVmsU6DNA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JnVCAdc.W_idv7DRRi4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g9wHajMLRYiQeMkasfX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R6Nw1fCxLEqtilp43EV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FBNaeYRb8j9RU8FD9DS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2wPQri4TSTAqYovRiUi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uKzPTxsKllbmsBE92g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8nRiMr02WqyDh5k_sMH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XCaS77pzvVPIsixUPv3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RDqwNePkGoC2KKVsYUI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iQrIPe151bQ05IwEWhl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ZORS3siw0blSbksowY3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x.wkjsHBWCDaluWP4so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rfgmTw4wBn6zfJ7f9B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v1kAjO90SrWPHrB3Ti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FaBWdGsfm3HkEY.Zjl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xUdqUeIQVfVdTiiqg4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L3nj2oRysjVaG9W0O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mLJ8nBWZybg6tn2cRp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jbqMQc55lccU77B_dww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r0SOgPVLQlAM2Owgs4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w_mOD_Zr8T.ZQSCVSw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19KIq31WPDBixhCeF7_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cjRR07WgW8XR14As7W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mMsYJ1sxZLxQ3eqoEQz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S1PsB38sr3L6cWQBGO3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V5YZtl.gBGCYKUK6.Kg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D87HoiBMQuxJYNcywb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TQpkmQdWadkaFLVuli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SUQj3H3Ebdy2y8Cp7VV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2OlJvUnZENnYC9DHJ2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sAgn0CG3jRWCHoS4n28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RY7JkdMbUzD7O9Ku_o5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eod2hQcn6.rAgdsk_Mw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gCeqT5JK.awuTgACCcT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qeFPko3bejDq8A1Nv9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MVkX10DETKNn8sUA8Hy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D4M3aaNJLxRWzsSnkPA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_iBH51SahAJT2Qp5rxu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YJG3WMM9y.ePNwfdKFI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R53H_vXF0lHfu8TjmU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YQGKNcnhuG8LO_NxDGM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7yvjGpGquwH.xn8NgRE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9mA_fqbOPP_DzW41jYM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CZuwl7oFgyH307Y7ZbO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DhplfcTuVXKBA0A_Hh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bnq7w9tGQMZb0PQIk5U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_GWzesD_fyMsDgYAX4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eHt6JnzXnAm9NlmiXIq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JUacZqj_ikX.TD4aWln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yYLfzs5xfv942bUuEpu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agKTKM8TST.R.IfCopn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kCCkBDLN4JbL7wzFwzeQ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5173</Words>
  <Application>Microsoft Office PowerPoint</Application>
  <PresentationFormat>Affichage à l'écran (4:3)</PresentationFormat>
  <Paragraphs>718</Paragraphs>
  <Slides>132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132</vt:i4>
      </vt:variant>
    </vt:vector>
  </HeadingPairs>
  <TitlesOfParts>
    <vt:vector size="144" baseType="lpstr">
      <vt:lpstr>Arial</vt:lpstr>
      <vt:lpstr>Calibri</vt:lpstr>
      <vt:lpstr>Calibri Light</vt:lpstr>
      <vt:lpstr>Cambria Math</vt:lpstr>
      <vt:lpstr>Georgia</vt:lpstr>
      <vt:lpstr>Symbol</vt:lpstr>
      <vt:lpstr>Times New Roman</vt:lpstr>
      <vt:lpstr>Wingdings</vt:lpstr>
      <vt:lpstr>Thème Office</vt:lpstr>
      <vt:lpstr>Diapositive think-cell</vt:lpstr>
      <vt:lpstr>Équation</vt:lpstr>
      <vt:lpstr>Equation</vt:lpstr>
      <vt:lpstr>Présentation PowerPoint</vt:lpstr>
      <vt:lpstr>Le comportement de la firme</vt:lpstr>
      <vt:lpstr>Introduction</vt:lpstr>
      <vt:lpstr>Qui est le propriétaire de l’entreprise?</vt:lpstr>
      <vt:lpstr>Objectif: maximisation du profit</vt:lpstr>
      <vt:lpstr>Moyens</vt:lpstr>
      <vt:lpstr>Vocabulaire</vt:lpstr>
      <vt:lpstr>Technologie de production</vt:lpstr>
      <vt:lpstr>Facteurs de production</vt:lpstr>
      <vt:lpstr>La fonction de production</vt:lpstr>
      <vt:lpstr>Processus de Production</vt:lpstr>
      <vt:lpstr>Exemples de fonction de production</vt:lpstr>
      <vt:lpstr>Court terme versus long terme</vt:lpstr>
      <vt:lpstr>Variabilité des facteurs de production dans le temps</vt:lpstr>
      <vt:lpstr>I La production avec un seul facteur variable</vt:lpstr>
      <vt:lpstr>Productivité moyenne et marginale</vt:lpstr>
      <vt:lpstr>Productivité moyenne et marginale</vt:lpstr>
      <vt:lpstr>Définition PmL </vt:lpstr>
      <vt:lpstr>Produit total et marginal</vt:lpstr>
      <vt:lpstr>Rendements factoriels et productivité marginale</vt:lpstr>
      <vt:lpstr>Constats</vt:lpstr>
      <vt:lpstr>La loi des rendements décroissants</vt:lpstr>
      <vt:lpstr>ATTENTION !</vt:lpstr>
      <vt:lpstr>Définition PML</vt:lpstr>
      <vt:lpstr>Formulation Générale (1/2)</vt:lpstr>
      <vt:lpstr>Formulation Générale (2/2)</vt:lpstr>
      <vt:lpstr>Fonction de Production</vt:lpstr>
      <vt:lpstr>Remarques </vt:lpstr>
      <vt:lpstr>Liens entre PmL et PML</vt:lpstr>
      <vt:lpstr>Présentation PowerPoint</vt:lpstr>
      <vt:lpstr>Présentation PowerPoint</vt:lpstr>
      <vt:lpstr>Résumé</vt:lpstr>
      <vt:lpstr>APPLICATIONS</vt:lpstr>
      <vt:lpstr>II La production avec deux facteurs variables</vt:lpstr>
      <vt:lpstr>Les isoquantes</vt:lpstr>
      <vt:lpstr>Exemple Exemple</vt:lpstr>
      <vt:lpstr>Graphiquement</vt:lpstr>
      <vt:lpstr>Remarques sur les isoquantes</vt:lpstr>
      <vt:lpstr>Le Taux Marginal de Substitution Technique (TMST)</vt:lpstr>
      <vt:lpstr>Représentation …</vt:lpstr>
      <vt:lpstr>Graphiquement …</vt:lpstr>
      <vt:lpstr>Convexité des Isoquantes …</vt:lpstr>
      <vt:lpstr>et mathématiquement…</vt:lpstr>
      <vt:lpstr>Les Rendements d’Echelle Echelle</vt:lpstr>
      <vt:lpstr>Les Rendements d’Echelle Echelle -2</vt:lpstr>
      <vt:lpstr>Graphiquement</vt:lpstr>
      <vt:lpstr>Explication des rendements d’échelle</vt:lpstr>
      <vt:lpstr>Différence avec le Progrès Technique (PT)</vt:lpstr>
      <vt:lpstr>Impact du PT </vt:lpstr>
      <vt:lpstr>Impact du Pt 2</vt:lpstr>
      <vt:lpstr>La Fonction de Production Cobb-Douglas</vt:lpstr>
      <vt:lpstr>Propriétés de la Cobb-Douglas</vt:lpstr>
      <vt:lpstr>Propriétés de la Cobb-Douglas</vt:lpstr>
      <vt:lpstr>Implications pour le TMST</vt:lpstr>
      <vt:lpstr>CORRIGES EXERCICES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3</vt:lpstr>
      <vt:lpstr>Exercice 3</vt:lpstr>
      <vt:lpstr>Exercice 3</vt:lpstr>
      <vt:lpstr>Exercice 4</vt:lpstr>
      <vt:lpstr>Exercice 4</vt:lpstr>
      <vt:lpstr>Exercice 4</vt:lpstr>
      <vt:lpstr>Exercice 4</vt:lpstr>
      <vt:lpstr>Exercice 4</vt:lpstr>
      <vt:lpstr>Exercice 4</vt:lpstr>
      <vt:lpstr>Exercice 4</vt:lpstr>
      <vt:lpstr>Exercice 4</vt:lpstr>
      <vt:lpstr>Exercice 4</vt:lpstr>
      <vt:lpstr>Exercice 5</vt:lpstr>
      <vt:lpstr>Partie 2 Le comportement du producteur en CPP la minimisation des coûts</vt:lpstr>
      <vt:lpstr>Introduction</vt:lpstr>
      <vt:lpstr>Éléments clefs</vt:lpstr>
      <vt:lpstr>Les coûts de production</vt:lpstr>
      <vt:lpstr>Le coût total de production</vt:lpstr>
      <vt:lpstr>Le coût total de production</vt:lpstr>
      <vt:lpstr>Le coût total de production</vt:lpstr>
      <vt:lpstr>Présentation PowerPoint</vt:lpstr>
      <vt:lpstr>Représentation graphique de la droite d’isocoût</vt:lpstr>
      <vt:lpstr>Le choix des facteurs par la minimisation du coût total</vt:lpstr>
      <vt:lpstr>Présentation PowerPoint</vt:lpstr>
      <vt:lpstr>La fonction de coût</vt:lpstr>
      <vt:lpstr>Fonction de coût et horizon temporel </vt:lpstr>
      <vt:lpstr>Présentation PowerPoint</vt:lpstr>
      <vt:lpstr>Coût total, coût variable et coût fixe</vt:lpstr>
      <vt:lpstr>Présentation PowerPoint</vt:lpstr>
      <vt:lpstr>Présentation PowerPoint</vt:lpstr>
      <vt:lpstr>Relation entre CM et Cm</vt:lpstr>
      <vt:lpstr>Présentation PowerPoint</vt:lpstr>
      <vt:lpstr>Présentation PowerPoint</vt:lpstr>
      <vt:lpstr>La fonction de coût de court terme et long terme</vt:lpstr>
      <vt:lpstr>Présentation PowerPoint</vt:lpstr>
      <vt:lpstr>Présentation PowerPoint</vt:lpstr>
      <vt:lpstr>Présentation PowerPoint</vt:lpstr>
      <vt:lpstr>Exercice 1</vt:lpstr>
      <vt:lpstr>Exercice 2</vt:lpstr>
      <vt:lpstr>Corrigé exercice 1</vt:lpstr>
      <vt:lpstr>Présentation PowerPoint</vt:lpstr>
      <vt:lpstr>Présentation PowerPoint</vt:lpstr>
      <vt:lpstr>Correction Exercice 2</vt:lpstr>
      <vt:lpstr>Présentation PowerPoint</vt:lpstr>
      <vt:lpstr>Les coûts de production en longue période</vt:lpstr>
      <vt:lpstr>Le coût moyen de longue période</vt:lpstr>
      <vt:lpstr>Présentation PowerPoint</vt:lpstr>
      <vt:lpstr>Conclusion (1/2)</vt:lpstr>
      <vt:lpstr>Conclusion (2/2)</vt:lpstr>
      <vt:lpstr>Exercice 3</vt:lpstr>
      <vt:lpstr>Exercice 4</vt:lpstr>
      <vt:lpstr>Solution Exercice 3 (1/4)</vt:lpstr>
      <vt:lpstr>Solution Exercice 3 (2/4)</vt:lpstr>
      <vt:lpstr>Solution exercice 3 (3/4)</vt:lpstr>
      <vt:lpstr>Solution exercice 3 (4/4)</vt:lpstr>
      <vt:lpstr>Solution Exercice 4 (1/2)</vt:lpstr>
      <vt:lpstr>Solution Exercice 4 (2/2)</vt:lpstr>
      <vt:lpstr>Exercice 5</vt:lpstr>
      <vt:lpstr>Solution Exercice 5 (1/5)</vt:lpstr>
      <vt:lpstr>Solution Exercice 5 (2/5)</vt:lpstr>
      <vt:lpstr>Solution Exercice 5 (3/5)</vt:lpstr>
      <vt:lpstr>Solution Exercice 5 (4/5)</vt:lpstr>
      <vt:lpstr>Solution Exercice 5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warrassen</dc:creator>
  <cp:lastModifiedBy>Administrateur</cp:lastModifiedBy>
  <cp:revision>34</cp:revision>
  <dcterms:created xsi:type="dcterms:W3CDTF">2016-02-18T16:52:37Z</dcterms:created>
  <dcterms:modified xsi:type="dcterms:W3CDTF">2020-03-18T11:47:13Z</dcterms:modified>
</cp:coreProperties>
</file>